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0" r:id="rId5"/>
    <p:sldId id="261" r:id="rId6"/>
    <p:sldId id="262" r:id="rId7"/>
    <p:sldId id="264" r:id="rId8"/>
    <p:sldId id="266" r:id="rId9"/>
    <p:sldId id="267" r:id="rId10"/>
    <p:sldId id="268" r:id="rId11"/>
    <p:sldId id="281" r:id="rId12"/>
    <p:sldId id="269" r:id="rId13"/>
    <p:sldId id="270" r:id="rId14"/>
    <p:sldId id="276" r:id="rId15"/>
    <p:sldId id="280" r:id="rId16"/>
  </p:sldIdLst>
  <p:sldSz cx="18288000" cy="10287000"/>
  <p:notesSz cx="6858000" cy="9144000"/>
  <p:embeddedFontLst>
    <p:embeddedFont>
      <p:font typeface="Emmali Semi-Bold" pitchFamily="2" charset="-34"/>
      <p:regular r:id="rId17"/>
      <p:bold r:id="rId18"/>
    </p:embeddedFont>
    <p:embeddedFont>
      <p:font typeface="Heebo" pitchFamily="2" charset="-79"/>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583" autoAdjust="0"/>
    <p:restoredTop sz="94626" autoAdjust="0"/>
  </p:normalViewPr>
  <p:slideViewPr>
    <p:cSldViewPr>
      <p:cViewPr varScale="1">
        <p:scale>
          <a:sx n="67" d="100"/>
          <a:sy n="67" d="100"/>
        </p:scale>
        <p:origin x="184" y="3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2.jpeg>
</file>

<file path=ppt/media/image3.png>
</file>

<file path=ppt/media/image4.sv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632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5224588" y="5762706"/>
            <a:ext cx="7516946" cy="862453"/>
          </a:xfrm>
          <a:prstGeom prst="rect">
            <a:avLst/>
          </a:prstGeom>
        </p:spPr>
        <p:txBody>
          <a:bodyPr lIns="0" tIns="0" rIns="0" bIns="0" rtlCol="0" anchor="t">
            <a:spAutoFit/>
          </a:bodyPr>
          <a:lstStyle/>
          <a:p>
            <a:pPr algn="ctr">
              <a:lnSpc>
                <a:spcPts val="7063"/>
              </a:lnSpc>
            </a:pPr>
            <a:r>
              <a:rPr lang="en-US" sz="5045" dirty="0">
                <a:solidFill>
                  <a:srgbClr val="3D611F"/>
                </a:solidFill>
                <a:latin typeface="Heebo"/>
                <a:ea typeface="Heebo"/>
                <a:cs typeface="Heebo"/>
                <a:sym typeface="Heebo"/>
              </a:rPr>
              <a:t>By Team A</a:t>
            </a:r>
          </a:p>
        </p:txBody>
      </p:sp>
      <p:sp>
        <p:nvSpPr>
          <p:cNvPr id="16" name="TextBox 16"/>
          <p:cNvSpPr txBox="1"/>
          <p:nvPr/>
        </p:nvSpPr>
        <p:spPr>
          <a:xfrm>
            <a:off x="1941612" y="3354212"/>
            <a:ext cx="14757083" cy="1551707"/>
          </a:xfrm>
          <a:prstGeom prst="rect">
            <a:avLst/>
          </a:prstGeom>
        </p:spPr>
        <p:txBody>
          <a:bodyPr wrap="square" lIns="0" tIns="0" rIns="0" bIns="0" rtlCol="0" anchor="t">
            <a:spAutoFit/>
          </a:bodyPr>
          <a:lstStyle/>
          <a:p>
            <a:pPr algn="ctr">
              <a:lnSpc>
                <a:spcPts val="12110"/>
              </a:lnSpc>
            </a:pPr>
            <a:r>
              <a:rPr lang="en-US" sz="8650" b="1" dirty="0">
                <a:solidFill>
                  <a:srgbClr val="3D611F"/>
                </a:solidFill>
                <a:latin typeface="Emmali Semi-Bold"/>
                <a:ea typeface="Emmali Semi-Bold"/>
                <a:cs typeface="Emmali Semi-Bold"/>
                <a:sym typeface="Emmali Semi-Bold"/>
              </a:rPr>
              <a:t>Ecommerce Business Report</a:t>
            </a:r>
          </a:p>
        </p:txBody>
      </p:sp>
      <p:sp>
        <p:nvSpPr>
          <p:cNvPr id="17" name="TextBox 17"/>
          <p:cNvSpPr txBox="1"/>
          <p:nvPr/>
        </p:nvSpPr>
        <p:spPr>
          <a:xfrm>
            <a:off x="1028700" y="9324597"/>
            <a:ext cx="4659446" cy="496692"/>
          </a:xfrm>
          <a:prstGeom prst="rect">
            <a:avLst/>
          </a:prstGeom>
        </p:spPr>
        <p:txBody>
          <a:bodyPr lIns="0" tIns="0" rIns="0" bIns="0" rtlCol="0" anchor="t">
            <a:spAutoFit/>
          </a:bodyPr>
          <a:lstStyle/>
          <a:p>
            <a:pPr algn="l">
              <a:lnSpc>
                <a:spcPts val="4123"/>
              </a:lnSpc>
            </a:pPr>
            <a:r>
              <a:rPr lang="en-US" sz="2945">
                <a:solidFill>
                  <a:srgbClr val="3D611F"/>
                </a:solidFill>
                <a:latin typeface="Heebo"/>
                <a:ea typeface="Heebo"/>
                <a:cs typeface="Heebo"/>
                <a:sym typeface="Heebo"/>
              </a:rPr>
              <a:t>www.reallygreatsite.com</a:t>
            </a:r>
          </a:p>
        </p:txBody>
      </p:sp>
      <p:sp>
        <p:nvSpPr>
          <p:cNvPr id="18" name="AutoShape 18"/>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9" name="AutoShape 19"/>
          <p:cNvSpPr/>
          <p:nvPr/>
        </p:nvSpPr>
        <p:spPr>
          <a:xfrm>
            <a:off x="5688146" y="9653588"/>
            <a:ext cx="4966461" cy="0"/>
          </a:xfrm>
          <a:prstGeom prst="line">
            <a:avLst/>
          </a:prstGeom>
          <a:ln w="38100" cap="flat">
            <a:solidFill>
              <a:srgbClr val="7EBD4A"/>
            </a:solidFill>
            <a:prstDash val="solid"/>
            <a:headEnd type="none" w="sm" len="sm"/>
            <a:tailEnd type="none" w="sm" len="sm"/>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895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171935" y="3406726"/>
            <a:ext cx="8535275" cy="3966470"/>
          </a:xfrm>
          <a:prstGeom prst="rect">
            <a:avLst/>
          </a:prstGeom>
        </p:spPr>
        <p:txBody>
          <a:bodyPr wrap="square" lIns="0" tIns="0" rIns="0" bIns="0" rtlCol="0" anchor="t">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No 2023 data (pre-launch?); 2024 peak, then steady decline in sales, orders, and profits through 2025.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No seasonal recovery; margins shrink; revenue roughly halved from peak.</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850150" y="1900039"/>
            <a:ext cx="7178846"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TRENDS OVER TIME</a:t>
            </a:r>
          </a:p>
        </p:txBody>
      </p:sp>
      <p:pic>
        <p:nvPicPr>
          <p:cNvPr id="22" name="Picture 21">
            <a:extLst>
              <a:ext uri="{FF2B5EF4-FFF2-40B4-BE49-F238E27FC236}">
                <a16:creationId xmlns:a16="http://schemas.microsoft.com/office/drawing/2014/main" id="{CD4A64E2-868F-968F-4521-75902D166870}"/>
              </a:ext>
            </a:extLst>
          </p:cNvPr>
          <p:cNvPicPr>
            <a:picLocks noChangeAspect="1"/>
          </p:cNvPicPr>
          <p:nvPr/>
        </p:nvPicPr>
        <p:blipFill>
          <a:blip r:embed="rId3">
            <a:extLst>
              <a:ext uri="{28A0092B-C50C-407E-A947-70E740481C1C}">
                <a14:useLocalDpi xmlns:a14="http://schemas.microsoft.com/office/drawing/2010/main" val="0"/>
              </a:ext>
            </a:extLst>
          </a:blip>
          <a:srcRect l="7223" t="36415" r="1635" b="13715"/>
          <a:stretch>
            <a:fillRect/>
          </a:stretch>
        </p:blipFill>
        <p:spPr>
          <a:xfrm>
            <a:off x="9829800" y="2617851"/>
            <a:ext cx="7762093" cy="481131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4B1F84-7A37-F6F3-BAD8-02829FAEB5A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B97B4AB-0043-42FB-B31C-667A465A86CE}"/>
              </a:ext>
            </a:extLst>
          </p:cNvPr>
          <p:cNvSpPr/>
          <p:nvPr/>
        </p:nvSpPr>
        <p:spPr>
          <a:xfrm>
            <a:off x="0" y="51912"/>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a:extLst>
              <a:ext uri="{FF2B5EF4-FFF2-40B4-BE49-F238E27FC236}">
                <a16:creationId xmlns:a16="http://schemas.microsoft.com/office/drawing/2014/main" id="{039FDE5C-DCF0-BA4E-1ACE-C522D8F1CB09}"/>
              </a:ext>
            </a:extLst>
          </p:cNvPr>
          <p:cNvGrpSpPr/>
          <p:nvPr/>
        </p:nvGrpSpPr>
        <p:grpSpPr>
          <a:xfrm>
            <a:off x="-4132898" y="-1537335"/>
            <a:ext cx="6842760" cy="5132070"/>
            <a:chOff x="0" y="0"/>
            <a:chExt cx="812800" cy="609600"/>
          </a:xfrm>
        </p:grpSpPr>
        <p:sp>
          <p:nvSpPr>
            <p:cNvPr id="4" name="Freeform 4">
              <a:extLst>
                <a:ext uri="{FF2B5EF4-FFF2-40B4-BE49-F238E27FC236}">
                  <a16:creationId xmlns:a16="http://schemas.microsoft.com/office/drawing/2014/main" id="{31733BD3-6A9F-B0E4-0F08-B6C57999EC46}"/>
                </a:ext>
              </a:extLst>
            </p:cNvPr>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a:extLst>
                <a:ext uri="{FF2B5EF4-FFF2-40B4-BE49-F238E27FC236}">
                  <a16:creationId xmlns:a16="http://schemas.microsoft.com/office/drawing/2014/main" id="{C079ACDA-F612-FAEA-B28E-6E6BD692552C}"/>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F1467DFC-4385-050E-7012-03CC564E71AA}"/>
              </a:ext>
            </a:extLst>
          </p:cNvPr>
          <p:cNvGrpSpPr/>
          <p:nvPr/>
        </p:nvGrpSpPr>
        <p:grpSpPr>
          <a:xfrm>
            <a:off x="15521940" y="7068502"/>
            <a:ext cx="6842760" cy="5132070"/>
            <a:chOff x="0" y="0"/>
            <a:chExt cx="812800" cy="609600"/>
          </a:xfrm>
        </p:grpSpPr>
        <p:sp>
          <p:nvSpPr>
            <p:cNvPr id="7" name="Freeform 7">
              <a:extLst>
                <a:ext uri="{FF2B5EF4-FFF2-40B4-BE49-F238E27FC236}">
                  <a16:creationId xmlns:a16="http://schemas.microsoft.com/office/drawing/2014/main" id="{A72E8F05-5B69-9D6E-53B0-884BF1EDFAC1}"/>
                </a:ext>
              </a:extLst>
            </p:cNvPr>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a:extLst>
                <a:ext uri="{FF2B5EF4-FFF2-40B4-BE49-F238E27FC236}">
                  <a16:creationId xmlns:a16="http://schemas.microsoft.com/office/drawing/2014/main" id="{FD0EB467-BDED-5D4F-CDBE-31EA20B61254}"/>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a:extLst>
              <a:ext uri="{FF2B5EF4-FFF2-40B4-BE49-F238E27FC236}">
                <a16:creationId xmlns:a16="http://schemas.microsoft.com/office/drawing/2014/main" id="{074B42FD-89CE-5AEF-674C-F36249174010}"/>
              </a:ext>
            </a:extLst>
          </p:cNvPr>
          <p:cNvGrpSpPr/>
          <p:nvPr/>
        </p:nvGrpSpPr>
        <p:grpSpPr>
          <a:xfrm>
            <a:off x="2105702" y="-4341495"/>
            <a:ext cx="6842760" cy="5132070"/>
            <a:chOff x="0" y="0"/>
            <a:chExt cx="812800" cy="609600"/>
          </a:xfrm>
        </p:grpSpPr>
        <p:sp>
          <p:nvSpPr>
            <p:cNvPr id="10" name="Freeform 10">
              <a:extLst>
                <a:ext uri="{FF2B5EF4-FFF2-40B4-BE49-F238E27FC236}">
                  <a16:creationId xmlns:a16="http://schemas.microsoft.com/office/drawing/2014/main" id="{04EDEFBD-5072-9705-A8BA-E16801513665}"/>
                </a:ext>
              </a:extLst>
            </p:cNvPr>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a:extLst>
                <a:ext uri="{FF2B5EF4-FFF2-40B4-BE49-F238E27FC236}">
                  <a16:creationId xmlns:a16="http://schemas.microsoft.com/office/drawing/2014/main" id="{4357B43B-44F8-8D0A-8A1D-417FDD44F43F}"/>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a:extLst>
              <a:ext uri="{FF2B5EF4-FFF2-40B4-BE49-F238E27FC236}">
                <a16:creationId xmlns:a16="http://schemas.microsoft.com/office/drawing/2014/main" id="{5B475466-6BA8-5791-9B17-C68032FDDC3E}"/>
              </a:ext>
            </a:extLst>
          </p:cNvPr>
          <p:cNvGrpSpPr/>
          <p:nvPr/>
        </p:nvGrpSpPr>
        <p:grpSpPr>
          <a:xfrm>
            <a:off x="9320154" y="9634537"/>
            <a:ext cx="6842760" cy="5132070"/>
            <a:chOff x="0" y="0"/>
            <a:chExt cx="812800" cy="609600"/>
          </a:xfrm>
        </p:grpSpPr>
        <p:sp>
          <p:nvSpPr>
            <p:cNvPr id="13" name="Freeform 13">
              <a:extLst>
                <a:ext uri="{FF2B5EF4-FFF2-40B4-BE49-F238E27FC236}">
                  <a16:creationId xmlns:a16="http://schemas.microsoft.com/office/drawing/2014/main" id="{F55C00BD-E444-26E7-4C35-9D3D05A2C9F1}"/>
                </a:ext>
              </a:extLst>
            </p:cNvPr>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a:extLst>
                <a:ext uri="{FF2B5EF4-FFF2-40B4-BE49-F238E27FC236}">
                  <a16:creationId xmlns:a16="http://schemas.microsoft.com/office/drawing/2014/main" id="{5DBC3D5A-A696-974E-1E8F-35465515DB9C}"/>
                </a:ext>
              </a:extLst>
            </p:cNvPr>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a:extLst>
              <a:ext uri="{FF2B5EF4-FFF2-40B4-BE49-F238E27FC236}">
                <a16:creationId xmlns:a16="http://schemas.microsoft.com/office/drawing/2014/main" id="{4EC61103-430E-805A-F970-B945F788F708}"/>
              </a:ext>
            </a:extLst>
          </p:cNvPr>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a:extLst>
              <a:ext uri="{FF2B5EF4-FFF2-40B4-BE49-F238E27FC236}">
                <a16:creationId xmlns:a16="http://schemas.microsoft.com/office/drawing/2014/main" id="{BC34A6E8-6213-3408-EC86-64F497D99DD9}"/>
              </a:ext>
            </a:extLst>
          </p:cNvPr>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a:extLst>
              <a:ext uri="{FF2B5EF4-FFF2-40B4-BE49-F238E27FC236}">
                <a16:creationId xmlns:a16="http://schemas.microsoft.com/office/drawing/2014/main" id="{9B3102BF-2038-1B5F-9721-BF5171969564}"/>
              </a:ext>
            </a:extLst>
          </p:cNvPr>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20" name="TextBox 20">
            <a:extLst>
              <a:ext uri="{FF2B5EF4-FFF2-40B4-BE49-F238E27FC236}">
                <a16:creationId xmlns:a16="http://schemas.microsoft.com/office/drawing/2014/main" id="{2BFC9721-F888-6DB8-01A0-06FF2D5CFAA7}"/>
              </a:ext>
            </a:extLst>
          </p:cNvPr>
          <p:cNvSpPr txBox="1"/>
          <p:nvPr/>
        </p:nvSpPr>
        <p:spPr>
          <a:xfrm>
            <a:off x="1850150" y="1900039"/>
            <a:ext cx="7178846"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TRENDS OVER TIME</a:t>
            </a:r>
          </a:p>
        </p:txBody>
      </p:sp>
      <p:pic>
        <p:nvPicPr>
          <p:cNvPr id="21" name="Picture 20">
            <a:extLst>
              <a:ext uri="{FF2B5EF4-FFF2-40B4-BE49-F238E27FC236}">
                <a16:creationId xmlns:a16="http://schemas.microsoft.com/office/drawing/2014/main" id="{23A0583D-C078-3369-9F91-12D11CBC52F6}"/>
              </a:ext>
            </a:extLst>
          </p:cNvPr>
          <p:cNvPicPr>
            <a:picLocks noChangeAspect="1"/>
          </p:cNvPicPr>
          <p:nvPr/>
        </p:nvPicPr>
        <p:blipFill>
          <a:blip r:embed="rId3">
            <a:extLst>
              <a:ext uri="{28A0092B-C50C-407E-A947-70E740481C1C}">
                <a14:useLocalDpi xmlns:a14="http://schemas.microsoft.com/office/drawing/2010/main" val="0"/>
              </a:ext>
            </a:extLst>
          </a:blip>
          <a:srcRect l="7836" t="32146" r="1968" b="20027"/>
          <a:stretch>
            <a:fillRect/>
          </a:stretch>
        </p:blipFill>
        <p:spPr>
          <a:xfrm>
            <a:off x="761999" y="3043471"/>
            <a:ext cx="8266997" cy="5452824"/>
          </a:xfrm>
          <a:prstGeom prst="rect">
            <a:avLst/>
          </a:prstGeom>
        </p:spPr>
      </p:pic>
      <p:pic>
        <p:nvPicPr>
          <p:cNvPr id="23" name="Picture 22">
            <a:extLst>
              <a:ext uri="{FF2B5EF4-FFF2-40B4-BE49-F238E27FC236}">
                <a16:creationId xmlns:a16="http://schemas.microsoft.com/office/drawing/2014/main" id="{4C3D33F1-CBD2-D113-D94C-FB080D618AA4}"/>
              </a:ext>
            </a:extLst>
          </p:cNvPr>
          <p:cNvPicPr>
            <a:picLocks noChangeAspect="1"/>
          </p:cNvPicPr>
          <p:nvPr/>
        </p:nvPicPr>
        <p:blipFill>
          <a:blip r:embed="rId4">
            <a:extLst>
              <a:ext uri="{28A0092B-C50C-407E-A947-70E740481C1C}">
                <a14:useLocalDpi xmlns:a14="http://schemas.microsoft.com/office/drawing/2010/main" val="0"/>
              </a:ext>
            </a:extLst>
          </a:blip>
          <a:srcRect l="7986" t="35216" r="1818" b="15049"/>
          <a:stretch>
            <a:fillRect/>
          </a:stretch>
        </p:blipFill>
        <p:spPr>
          <a:xfrm>
            <a:off x="9545002" y="3043476"/>
            <a:ext cx="7696010" cy="5452824"/>
          </a:xfrm>
          <a:prstGeom prst="rect">
            <a:avLst/>
          </a:prstGeom>
        </p:spPr>
      </p:pic>
    </p:spTree>
    <p:extLst>
      <p:ext uri="{BB962C8B-B14F-4D97-AF65-F5344CB8AC3E}">
        <p14:creationId xmlns:p14="http://schemas.microsoft.com/office/powerpoint/2010/main" val="1716047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206782" y="3248371"/>
            <a:ext cx="8462181" cy="3966470"/>
          </a:xfrm>
          <a:prstGeom prst="rect">
            <a:avLst/>
          </a:prstGeom>
        </p:spPr>
        <p:txBody>
          <a:bodyPr lIns="0" tIns="0" rIns="0" bIns="0" rtlCol="0" anchor="t">
            <a:spAutoFit/>
          </a:bodyPr>
          <a:lstStyle/>
          <a:p>
            <a:r>
              <a:rPr lang="en-GB" sz="3200" dirty="0">
                <a:solidFill>
                  <a:schemeClr val="accent3">
                    <a:lumMod val="50000"/>
                  </a:schemeClr>
                </a:solidFill>
                <a:latin typeface=""/>
              </a:rPr>
              <a:t>Over 50% are low/occasional spenders; &lt;1% premium/VIP.</a:t>
            </a:r>
          </a:p>
          <a:p>
            <a:endParaRPr lang="en-GB" sz="3200" dirty="0">
              <a:solidFill>
                <a:schemeClr val="accent3">
                  <a:lumMod val="50000"/>
                </a:schemeClr>
              </a:solidFill>
              <a:latin typeface=""/>
            </a:endParaRPr>
          </a:p>
          <a:p>
            <a:endParaRPr lang="en-GB" sz="3200" dirty="0">
              <a:solidFill>
                <a:schemeClr val="accent3">
                  <a:lumMod val="50000"/>
                </a:schemeClr>
              </a:solidFill>
              <a:latin typeface=""/>
            </a:endParaRPr>
          </a:p>
          <a:p>
            <a:endParaRPr lang="en-GB" sz="3200" dirty="0">
              <a:solidFill>
                <a:schemeClr val="accent3">
                  <a:lumMod val="50000"/>
                </a:schemeClr>
              </a:solidFill>
              <a:latin typeface=""/>
            </a:endParaRPr>
          </a:p>
          <a:p>
            <a:r>
              <a:rPr lang="en-GB" sz="3200" dirty="0">
                <a:solidFill>
                  <a:schemeClr val="accent3">
                    <a:lumMod val="50000"/>
                  </a:schemeClr>
                </a:solidFill>
                <a:latin typeface=""/>
              </a:rPr>
              <a:t>Higher spenders retain longer and add more value → Action: Incentives to upgrade tiers.</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554731" y="1900039"/>
            <a:ext cx="7728847"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CUSTOMER SPENDING</a:t>
            </a:r>
          </a:p>
        </p:txBody>
      </p:sp>
      <p:pic>
        <p:nvPicPr>
          <p:cNvPr id="22" name="Picture 21">
            <a:extLst>
              <a:ext uri="{FF2B5EF4-FFF2-40B4-BE49-F238E27FC236}">
                <a16:creationId xmlns:a16="http://schemas.microsoft.com/office/drawing/2014/main" id="{346847B4-EEAB-3AFE-9C5D-8BD37078F4BD}"/>
              </a:ext>
            </a:extLst>
          </p:cNvPr>
          <p:cNvPicPr>
            <a:picLocks noChangeAspect="1"/>
          </p:cNvPicPr>
          <p:nvPr/>
        </p:nvPicPr>
        <p:blipFill>
          <a:blip r:embed="rId3">
            <a:extLst>
              <a:ext uri="{28A0092B-C50C-407E-A947-70E740481C1C}">
                <a14:useLocalDpi xmlns:a14="http://schemas.microsoft.com/office/drawing/2010/main" val="0"/>
              </a:ext>
            </a:extLst>
          </a:blip>
          <a:srcRect l="8529" t="23875" r="18015" b="29269"/>
          <a:stretch>
            <a:fillRect/>
          </a:stretch>
        </p:blipFill>
        <p:spPr>
          <a:xfrm>
            <a:off x="10175498" y="2781706"/>
            <a:ext cx="7426701" cy="378844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20" name="TextBox 20"/>
          <p:cNvSpPr txBox="1"/>
          <p:nvPr/>
        </p:nvSpPr>
        <p:spPr>
          <a:xfrm>
            <a:off x="2924471" y="1360970"/>
            <a:ext cx="11582778" cy="1577355"/>
          </a:xfrm>
          <a:prstGeom prst="rect">
            <a:avLst/>
          </a:prstGeom>
        </p:spPr>
        <p:txBody>
          <a:bodyPr wrap="square" lIns="0" tIns="0" rIns="0" bIns="0" rtlCol="0" anchor="t">
            <a:spAutoFit/>
          </a:bodyPr>
          <a:lstStyle/>
          <a:p>
            <a:pPr algn="ctr">
              <a:lnSpc>
                <a:spcPts val="6012"/>
              </a:lnSpc>
            </a:pPr>
            <a:r>
              <a:rPr lang="en-US" sz="6000" b="1" dirty="0">
                <a:solidFill>
                  <a:srgbClr val="3D611F"/>
                </a:solidFill>
                <a:latin typeface="Emmali Semi-Bold"/>
                <a:ea typeface="Emmali Semi-Bold"/>
                <a:cs typeface="Emmali Semi-Bold"/>
                <a:sym typeface="Emmali Semi-Bold"/>
              </a:rPr>
              <a:t>WHAT THIS MEANS FOR THE BUSINESS</a:t>
            </a:r>
          </a:p>
        </p:txBody>
      </p:sp>
      <p:sp>
        <p:nvSpPr>
          <p:cNvPr id="17" name="Rectangle 1">
            <a:extLst>
              <a:ext uri="{FF2B5EF4-FFF2-40B4-BE49-F238E27FC236}">
                <a16:creationId xmlns:a16="http://schemas.microsoft.com/office/drawing/2014/main" id="{205ABD05-691F-E570-C357-08127B7F375B}"/>
              </a:ext>
            </a:extLst>
          </p:cNvPr>
          <p:cNvSpPr>
            <a:spLocks noChangeArrowheads="1"/>
          </p:cNvSpPr>
          <p:nvPr/>
        </p:nvSpPr>
        <p:spPr bwMode="auto">
          <a:xfrm>
            <a:off x="0" y="-3231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
        <p:nvSpPr>
          <p:cNvPr id="22" name="TextBox 21">
            <a:extLst>
              <a:ext uri="{FF2B5EF4-FFF2-40B4-BE49-F238E27FC236}">
                <a16:creationId xmlns:a16="http://schemas.microsoft.com/office/drawing/2014/main" id="{C13BF10B-0F9C-5F90-9BDE-A3EF3168DFBB}"/>
              </a:ext>
            </a:extLst>
          </p:cNvPr>
          <p:cNvSpPr txBox="1"/>
          <p:nvPr/>
        </p:nvSpPr>
        <p:spPr>
          <a:xfrm>
            <a:off x="1371600" y="3044913"/>
            <a:ext cx="10439400" cy="4524315"/>
          </a:xfrm>
          <a:prstGeom prst="rect">
            <a:avLst/>
          </a:prstGeom>
          <a:noFill/>
        </p:spPr>
        <p:txBody>
          <a:bodyPr wrap="square" rtlCol="0">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Persistent high churn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Declining sales/profits/orders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Operational failures (delivery/payment)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Product quality/returns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Over-reliance on low-value customers/regions</a:t>
            </a:r>
            <a:endParaRPr lang="en-NG" sz="3200" dirty="0">
              <a:solidFill>
                <a:schemeClr val="accent3">
                  <a:lumMod val="50000"/>
                </a:schemeClr>
              </a:solidFill>
              <a:latin typefac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grpSp>
        <p:nvGrpSpPr>
          <p:cNvPr id="17" name="Group 17"/>
          <p:cNvGrpSpPr/>
          <p:nvPr/>
        </p:nvGrpSpPr>
        <p:grpSpPr>
          <a:xfrm>
            <a:off x="2993526" y="4063027"/>
            <a:ext cx="2065695" cy="2065695"/>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3D611F"/>
              </a:solidFill>
              <a:prstDash val="solid"/>
              <a:miter/>
            </a:ln>
          </p:spPr>
        </p:sp>
        <p:sp>
          <p:nvSpPr>
            <p:cNvPr id="19" name="TextBox 19"/>
            <p:cNvSpPr txBox="1"/>
            <p:nvPr/>
          </p:nvSpPr>
          <p:spPr>
            <a:xfrm>
              <a:off x="76200" y="38100"/>
              <a:ext cx="660400" cy="698500"/>
            </a:xfrm>
            <a:prstGeom prst="rect">
              <a:avLst/>
            </a:prstGeom>
          </p:spPr>
          <p:txBody>
            <a:bodyPr lIns="45447" tIns="45447" rIns="45447" bIns="45447" rtlCol="0" anchor="ctr"/>
            <a:lstStyle/>
            <a:p>
              <a:pPr algn="ctr">
                <a:lnSpc>
                  <a:spcPts val="2660"/>
                </a:lnSpc>
              </a:pPr>
              <a:endParaRPr/>
            </a:p>
          </p:txBody>
        </p:sp>
      </p:grpSp>
      <p:sp>
        <p:nvSpPr>
          <p:cNvPr id="20" name="Freeform 20"/>
          <p:cNvSpPr/>
          <p:nvPr/>
        </p:nvSpPr>
        <p:spPr>
          <a:xfrm>
            <a:off x="3487622" y="4525042"/>
            <a:ext cx="1077504" cy="1077504"/>
          </a:xfrm>
          <a:custGeom>
            <a:avLst/>
            <a:gdLst/>
            <a:ahLst/>
            <a:cxnLst/>
            <a:rect l="l" t="t" r="r" b="b"/>
            <a:pathLst>
              <a:path w="1077504" h="1077504">
                <a:moveTo>
                  <a:pt x="0" y="0"/>
                </a:moveTo>
                <a:lnTo>
                  <a:pt x="1077504" y="0"/>
                </a:lnTo>
                <a:lnTo>
                  <a:pt x="1077504" y="1077504"/>
                </a:lnTo>
                <a:lnTo>
                  <a:pt x="0" y="107750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1" name="Group 21"/>
          <p:cNvGrpSpPr/>
          <p:nvPr/>
        </p:nvGrpSpPr>
        <p:grpSpPr>
          <a:xfrm>
            <a:off x="1874296" y="6455360"/>
            <a:ext cx="4762345" cy="3013865"/>
            <a:chOff x="0" y="0"/>
            <a:chExt cx="1267123" cy="468988"/>
          </a:xfrm>
        </p:grpSpPr>
        <p:sp>
          <p:nvSpPr>
            <p:cNvPr id="22" name="Freeform 22"/>
            <p:cNvSpPr/>
            <p:nvPr/>
          </p:nvSpPr>
          <p:spPr>
            <a:xfrm>
              <a:off x="0" y="0"/>
              <a:ext cx="1267123" cy="468988"/>
            </a:xfrm>
            <a:custGeom>
              <a:avLst/>
              <a:gdLst/>
              <a:ahLst/>
              <a:cxnLst/>
              <a:rect l="l" t="t" r="r" b="b"/>
              <a:pathLst>
                <a:path w="1267123" h="468988">
                  <a:moveTo>
                    <a:pt x="39572" y="0"/>
                  </a:moveTo>
                  <a:lnTo>
                    <a:pt x="1227552" y="0"/>
                  </a:lnTo>
                  <a:cubicBezTo>
                    <a:pt x="1249406" y="0"/>
                    <a:pt x="1267123" y="17717"/>
                    <a:pt x="1267123" y="39572"/>
                  </a:cubicBezTo>
                  <a:lnTo>
                    <a:pt x="1267123" y="429416"/>
                  </a:lnTo>
                  <a:cubicBezTo>
                    <a:pt x="1267123" y="451271"/>
                    <a:pt x="1249406" y="468988"/>
                    <a:pt x="1227552" y="468988"/>
                  </a:cubicBezTo>
                  <a:lnTo>
                    <a:pt x="39572" y="468988"/>
                  </a:lnTo>
                  <a:cubicBezTo>
                    <a:pt x="17717" y="468988"/>
                    <a:pt x="0" y="451271"/>
                    <a:pt x="0" y="429416"/>
                  </a:cubicBezTo>
                  <a:lnTo>
                    <a:pt x="0" y="39572"/>
                  </a:lnTo>
                  <a:cubicBezTo>
                    <a:pt x="0" y="17717"/>
                    <a:pt x="17717" y="0"/>
                    <a:pt x="39572" y="0"/>
                  </a:cubicBezTo>
                  <a:close/>
                </a:path>
              </a:pathLst>
            </a:custGeom>
            <a:solidFill>
              <a:srgbClr val="000000">
                <a:alpha val="0"/>
              </a:srgbClr>
            </a:solidFill>
            <a:ln w="38100" cap="rnd">
              <a:solidFill>
                <a:srgbClr val="3D611F"/>
              </a:solidFill>
              <a:prstDash val="solid"/>
              <a:round/>
            </a:ln>
          </p:spPr>
        </p:sp>
        <p:sp>
          <p:nvSpPr>
            <p:cNvPr id="23" name="TextBox 23"/>
            <p:cNvSpPr txBox="1"/>
            <p:nvPr/>
          </p:nvSpPr>
          <p:spPr>
            <a:xfrm>
              <a:off x="0" y="-38100"/>
              <a:ext cx="1267123" cy="507088"/>
            </a:xfrm>
            <a:prstGeom prst="rect">
              <a:avLst/>
            </a:prstGeom>
          </p:spPr>
          <p:txBody>
            <a:bodyPr lIns="45447" tIns="45447" rIns="45447" bIns="45447" rtlCol="0" anchor="ctr"/>
            <a:lstStyle/>
            <a:p>
              <a:pPr algn="ctr">
                <a:lnSpc>
                  <a:spcPts val="2660"/>
                </a:lnSpc>
              </a:pPr>
              <a:endParaRPr/>
            </a:p>
          </p:txBody>
        </p:sp>
      </p:grpSp>
      <p:grpSp>
        <p:nvGrpSpPr>
          <p:cNvPr id="24" name="Group 24"/>
          <p:cNvGrpSpPr/>
          <p:nvPr/>
        </p:nvGrpSpPr>
        <p:grpSpPr>
          <a:xfrm>
            <a:off x="8111152" y="4063027"/>
            <a:ext cx="2065695" cy="2065695"/>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3D611F"/>
              </a:solidFill>
              <a:prstDash val="solid"/>
              <a:miter/>
            </a:ln>
          </p:spPr>
        </p:sp>
        <p:sp>
          <p:nvSpPr>
            <p:cNvPr id="26" name="TextBox 26"/>
            <p:cNvSpPr txBox="1"/>
            <p:nvPr/>
          </p:nvSpPr>
          <p:spPr>
            <a:xfrm>
              <a:off x="76200" y="38100"/>
              <a:ext cx="660400" cy="698500"/>
            </a:xfrm>
            <a:prstGeom prst="rect">
              <a:avLst/>
            </a:prstGeom>
          </p:spPr>
          <p:txBody>
            <a:bodyPr lIns="45447" tIns="45447" rIns="45447" bIns="45447" rtlCol="0" anchor="ctr"/>
            <a:lstStyle/>
            <a:p>
              <a:pPr algn="ctr">
                <a:lnSpc>
                  <a:spcPts val="2660"/>
                </a:lnSpc>
              </a:pPr>
              <a:endParaRPr/>
            </a:p>
          </p:txBody>
        </p:sp>
      </p:grpSp>
      <p:sp>
        <p:nvSpPr>
          <p:cNvPr id="27" name="Freeform 27"/>
          <p:cNvSpPr/>
          <p:nvPr/>
        </p:nvSpPr>
        <p:spPr>
          <a:xfrm>
            <a:off x="8605248" y="4525042"/>
            <a:ext cx="1077504" cy="1077504"/>
          </a:xfrm>
          <a:custGeom>
            <a:avLst/>
            <a:gdLst/>
            <a:ahLst/>
            <a:cxnLst/>
            <a:rect l="l" t="t" r="r" b="b"/>
            <a:pathLst>
              <a:path w="1077504" h="1077504">
                <a:moveTo>
                  <a:pt x="0" y="0"/>
                </a:moveTo>
                <a:lnTo>
                  <a:pt x="1077504" y="0"/>
                </a:lnTo>
                <a:lnTo>
                  <a:pt x="1077504" y="1077504"/>
                </a:lnTo>
                <a:lnTo>
                  <a:pt x="0" y="10775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28" name="Group 28"/>
          <p:cNvGrpSpPr/>
          <p:nvPr/>
        </p:nvGrpSpPr>
        <p:grpSpPr>
          <a:xfrm>
            <a:off x="6991922" y="6455360"/>
            <a:ext cx="4477717" cy="2225007"/>
            <a:chOff x="0" y="0"/>
            <a:chExt cx="1267123" cy="468988"/>
          </a:xfrm>
        </p:grpSpPr>
        <p:sp>
          <p:nvSpPr>
            <p:cNvPr id="29" name="Freeform 29"/>
            <p:cNvSpPr/>
            <p:nvPr/>
          </p:nvSpPr>
          <p:spPr>
            <a:xfrm>
              <a:off x="0" y="0"/>
              <a:ext cx="1267123" cy="468988"/>
            </a:xfrm>
            <a:custGeom>
              <a:avLst/>
              <a:gdLst/>
              <a:ahLst/>
              <a:cxnLst/>
              <a:rect l="l" t="t" r="r" b="b"/>
              <a:pathLst>
                <a:path w="1267123" h="468988">
                  <a:moveTo>
                    <a:pt x="39572" y="0"/>
                  </a:moveTo>
                  <a:lnTo>
                    <a:pt x="1227552" y="0"/>
                  </a:lnTo>
                  <a:cubicBezTo>
                    <a:pt x="1249406" y="0"/>
                    <a:pt x="1267123" y="17717"/>
                    <a:pt x="1267123" y="39572"/>
                  </a:cubicBezTo>
                  <a:lnTo>
                    <a:pt x="1267123" y="429416"/>
                  </a:lnTo>
                  <a:cubicBezTo>
                    <a:pt x="1267123" y="451271"/>
                    <a:pt x="1249406" y="468988"/>
                    <a:pt x="1227552" y="468988"/>
                  </a:cubicBezTo>
                  <a:lnTo>
                    <a:pt x="39572" y="468988"/>
                  </a:lnTo>
                  <a:cubicBezTo>
                    <a:pt x="17717" y="468988"/>
                    <a:pt x="0" y="451271"/>
                    <a:pt x="0" y="429416"/>
                  </a:cubicBezTo>
                  <a:lnTo>
                    <a:pt x="0" y="39572"/>
                  </a:lnTo>
                  <a:cubicBezTo>
                    <a:pt x="0" y="17717"/>
                    <a:pt x="17717" y="0"/>
                    <a:pt x="39572" y="0"/>
                  </a:cubicBezTo>
                  <a:close/>
                </a:path>
              </a:pathLst>
            </a:custGeom>
            <a:solidFill>
              <a:srgbClr val="000000">
                <a:alpha val="0"/>
              </a:srgbClr>
            </a:solidFill>
            <a:ln w="38100" cap="rnd">
              <a:solidFill>
                <a:srgbClr val="3D611F"/>
              </a:solidFill>
              <a:prstDash val="solid"/>
              <a:round/>
            </a:ln>
          </p:spPr>
        </p:sp>
        <p:sp>
          <p:nvSpPr>
            <p:cNvPr id="30" name="TextBox 30"/>
            <p:cNvSpPr txBox="1"/>
            <p:nvPr/>
          </p:nvSpPr>
          <p:spPr>
            <a:xfrm>
              <a:off x="0" y="-38100"/>
              <a:ext cx="1267123" cy="507088"/>
            </a:xfrm>
            <a:prstGeom prst="rect">
              <a:avLst/>
            </a:prstGeom>
          </p:spPr>
          <p:txBody>
            <a:bodyPr lIns="45447" tIns="45447" rIns="45447" bIns="45447" rtlCol="0" anchor="ctr"/>
            <a:lstStyle/>
            <a:p>
              <a:pPr algn="ctr">
                <a:lnSpc>
                  <a:spcPts val="2660"/>
                </a:lnSpc>
              </a:pPr>
              <a:endParaRPr/>
            </a:p>
          </p:txBody>
        </p:sp>
      </p:grpSp>
      <p:grpSp>
        <p:nvGrpSpPr>
          <p:cNvPr id="31" name="Group 31"/>
          <p:cNvGrpSpPr/>
          <p:nvPr/>
        </p:nvGrpSpPr>
        <p:grpSpPr>
          <a:xfrm>
            <a:off x="13228778" y="4063027"/>
            <a:ext cx="2065695" cy="2065695"/>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3D611F"/>
              </a:solidFill>
              <a:prstDash val="solid"/>
              <a:miter/>
            </a:ln>
          </p:spPr>
        </p:sp>
        <p:sp>
          <p:nvSpPr>
            <p:cNvPr id="33" name="TextBox 33"/>
            <p:cNvSpPr txBox="1"/>
            <p:nvPr/>
          </p:nvSpPr>
          <p:spPr>
            <a:xfrm>
              <a:off x="76200" y="38100"/>
              <a:ext cx="660400" cy="698500"/>
            </a:xfrm>
            <a:prstGeom prst="rect">
              <a:avLst/>
            </a:prstGeom>
          </p:spPr>
          <p:txBody>
            <a:bodyPr lIns="45447" tIns="45447" rIns="45447" bIns="45447" rtlCol="0" anchor="ctr"/>
            <a:lstStyle/>
            <a:p>
              <a:pPr algn="ctr">
                <a:lnSpc>
                  <a:spcPts val="2660"/>
                </a:lnSpc>
              </a:pPr>
              <a:endParaRPr/>
            </a:p>
          </p:txBody>
        </p:sp>
      </p:grpSp>
      <p:sp>
        <p:nvSpPr>
          <p:cNvPr id="34" name="Freeform 34"/>
          <p:cNvSpPr/>
          <p:nvPr/>
        </p:nvSpPr>
        <p:spPr>
          <a:xfrm>
            <a:off x="13722874" y="4557123"/>
            <a:ext cx="1077504" cy="1077504"/>
          </a:xfrm>
          <a:custGeom>
            <a:avLst/>
            <a:gdLst/>
            <a:ahLst/>
            <a:cxnLst/>
            <a:rect l="l" t="t" r="r" b="b"/>
            <a:pathLst>
              <a:path w="1077504" h="1077504">
                <a:moveTo>
                  <a:pt x="0" y="0"/>
                </a:moveTo>
                <a:lnTo>
                  <a:pt x="1077504" y="0"/>
                </a:lnTo>
                <a:lnTo>
                  <a:pt x="1077504" y="1077504"/>
                </a:lnTo>
                <a:lnTo>
                  <a:pt x="0" y="107750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35" name="Group 35"/>
          <p:cNvGrpSpPr/>
          <p:nvPr/>
        </p:nvGrpSpPr>
        <p:grpSpPr>
          <a:xfrm>
            <a:off x="12109548" y="6455360"/>
            <a:ext cx="4959252" cy="3013861"/>
            <a:chOff x="0" y="0"/>
            <a:chExt cx="1267123" cy="468988"/>
          </a:xfrm>
        </p:grpSpPr>
        <p:sp>
          <p:nvSpPr>
            <p:cNvPr id="36" name="Freeform 36"/>
            <p:cNvSpPr/>
            <p:nvPr/>
          </p:nvSpPr>
          <p:spPr>
            <a:xfrm>
              <a:off x="0" y="0"/>
              <a:ext cx="1267123" cy="468988"/>
            </a:xfrm>
            <a:custGeom>
              <a:avLst/>
              <a:gdLst/>
              <a:ahLst/>
              <a:cxnLst/>
              <a:rect l="l" t="t" r="r" b="b"/>
              <a:pathLst>
                <a:path w="1267123" h="468988">
                  <a:moveTo>
                    <a:pt x="39572" y="0"/>
                  </a:moveTo>
                  <a:lnTo>
                    <a:pt x="1227552" y="0"/>
                  </a:lnTo>
                  <a:cubicBezTo>
                    <a:pt x="1249406" y="0"/>
                    <a:pt x="1267123" y="17717"/>
                    <a:pt x="1267123" y="39572"/>
                  </a:cubicBezTo>
                  <a:lnTo>
                    <a:pt x="1267123" y="429416"/>
                  </a:lnTo>
                  <a:cubicBezTo>
                    <a:pt x="1267123" y="451271"/>
                    <a:pt x="1249406" y="468988"/>
                    <a:pt x="1227552" y="468988"/>
                  </a:cubicBezTo>
                  <a:lnTo>
                    <a:pt x="39572" y="468988"/>
                  </a:lnTo>
                  <a:cubicBezTo>
                    <a:pt x="17717" y="468988"/>
                    <a:pt x="0" y="451271"/>
                    <a:pt x="0" y="429416"/>
                  </a:cubicBezTo>
                  <a:lnTo>
                    <a:pt x="0" y="39572"/>
                  </a:lnTo>
                  <a:cubicBezTo>
                    <a:pt x="0" y="17717"/>
                    <a:pt x="17717" y="0"/>
                    <a:pt x="39572" y="0"/>
                  </a:cubicBezTo>
                  <a:close/>
                </a:path>
              </a:pathLst>
            </a:custGeom>
            <a:solidFill>
              <a:srgbClr val="000000">
                <a:alpha val="0"/>
              </a:srgbClr>
            </a:solidFill>
            <a:ln w="38100" cap="rnd">
              <a:solidFill>
                <a:srgbClr val="3D611F"/>
              </a:solidFill>
              <a:prstDash val="solid"/>
              <a:round/>
            </a:ln>
          </p:spPr>
        </p:sp>
        <p:sp>
          <p:nvSpPr>
            <p:cNvPr id="37" name="TextBox 37"/>
            <p:cNvSpPr txBox="1"/>
            <p:nvPr/>
          </p:nvSpPr>
          <p:spPr>
            <a:xfrm>
              <a:off x="0" y="-38100"/>
              <a:ext cx="1267123" cy="507088"/>
            </a:xfrm>
            <a:prstGeom prst="rect">
              <a:avLst/>
            </a:prstGeom>
          </p:spPr>
          <p:txBody>
            <a:bodyPr lIns="45447" tIns="45447" rIns="45447" bIns="45447" rtlCol="0" anchor="ctr"/>
            <a:lstStyle/>
            <a:p>
              <a:pPr algn="ctr">
                <a:lnSpc>
                  <a:spcPts val="2660"/>
                </a:lnSpc>
              </a:pPr>
              <a:endParaRPr/>
            </a:p>
          </p:txBody>
        </p:sp>
      </p:grpSp>
      <p:sp>
        <p:nvSpPr>
          <p:cNvPr id="38" name="TextBox 38"/>
          <p:cNvSpPr txBox="1"/>
          <p:nvPr/>
        </p:nvSpPr>
        <p:spPr>
          <a:xfrm>
            <a:off x="2064258" y="6678634"/>
            <a:ext cx="4155876" cy="2678169"/>
          </a:xfrm>
          <a:prstGeom prst="rect">
            <a:avLst/>
          </a:prstGeom>
        </p:spPr>
        <p:txBody>
          <a:bodyPr wrap="square" lIns="0" tIns="0" rIns="0" bIns="0" rtlCol="0" anchor="t">
            <a:spAutoFit/>
          </a:bodyPr>
          <a:lstStyle/>
          <a:p>
            <a:pPr marL="546229" lvl="1" indent="-273115" algn="just">
              <a:lnSpc>
                <a:spcPts val="3542"/>
              </a:lnSpc>
              <a:buFont typeface="Arial"/>
              <a:buChar char="•"/>
            </a:pPr>
            <a:r>
              <a:rPr lang="en-US" sz="2530" dirty="0">
                <a:solidFill>
                  <a:srgbClr val="3D611F"/>
                </a:solidFill>
                <a:latin typeface="Heebo"/>
                <a:ea typeface="Heebo"/>
                <a:cs typeface="Heebo"/>
                <a:sym typeface="Heebo"/>
              </a:rPr>
              <a:t>Shift strategy from acquisition-first → retention-first</a:t>
            </a:r>
          </a:p>
          <a:p>
            <a:pPr marL="546229" lvl="1" indent="-273115" algn="just">
              <a:lnSpc>
                <a:spcPts val="3542"/>
              </a:lnSpc>
              <a:buFont typeface="Arial"/>
              <a:buChar char="•"/>
            </a:pPr>
            <a:r>
              <a:rPr lang="en-US" sz="2530" dirty="0">
                <a:solidFill>
                  <a:srgbClr val="3D611F"/>
                </a:solidFill>
                <a:latin typeface="Heebo"/>
                <a:ea typeface="Heebo"/>
                <a:cs typeface="Heebo"/>
                <a:sym typeface="Heebo"/>
              </a:rPr>
              <a:t>Fix fulfillment reliability and reduce failed deliveries</a:t>
            </a:r>
          </a:p>
        </p:txBody>
      </p:sp>
      <p:sp>
        <p:nvSpPr>
          <p:cNvPr id="39" name="TextBox 39"/>
          <p:cNvSpPr txBox="1"/>
          <p:nvPr/>
        </p:nvSpPr>
        <p:spPr>
          <a:xfrm>
            <a:off x="7066448" y="6686071"/>
            <a:ext cx="4211151" cy="882806"/>
          </a:xfrm>
          <a:prstGeom prst="rect">
            <a:avLst/>
          </a:prstGeom>
        </p:spPr>
        <p:txBody>
          <a:bodyPr wrap="square" lIns="0" tIns="0" rIns="0" bIns="0" rtlCol="0" anchor="t">
            <a:spAutoFit/>
          </a:bodyPr>
          <a:lstStyle/>
          <a:p>
            <a:pPr marL="546229" lvl="1" indent="-273115" algn="just">
              <a:lnSpc>
                <a:spcPts val="3542"/>
              </a:lnSpc>
              <a:buFont typeface="Arial"/>
              <a:buChar char="•"/>
            </a:pPr>
            <a:r>
              <a:rPr lang="en-US" sz="2530" dirty="0">
                <a:solidFill>
                  <a:srgbClr val="3D611F"/>
                </a:solidFill>
                <a:latin typeface="Heebo"/>
                <a:ea typeface="Heebo"/>
                <a:cs typeface="Heebo"/>
                <a:sym typeface="Heebo"/>
              </a:rPr>
              <a:t>Actively move customers up spending tiers</a:t>
            </a:r>
          </a:p>
        </p:txBody>
      </p:sp>
      <p:sp>
        <p:nvSpPr>
          <p:cNvPr id="40" name="TextBox 40"/>
          <p:cNvSpPr txBox="1"/>
          <p:nvPr/>
        </p:nvSpPr>
        <p:spPr>
          <a:xfrm>
            <a:off x="12344400" y="6665085"/>
            <a:ext cx="4267199" cy="2678169"/>
          </a:xfrm>
          <a:prstGeom prst="rect">
            <a:avLst/>
          </a:prstGeom>
        </p:spPr>
        <p:txBody>
          <a:bodyPr wrap="square" lIns="0" tIns="0" rIns="0" bIns="0" rtlCol="0" anchor="t">
            <a:spAutoFit/>
          </a:bodyPr>
          <a:lstStyle/>
          <a:p>
            <a:pPr marL="546229" lvl="1" indent="-273115" algn="just">
              <a:lnSpc>
                <a:spcPts val="3542"/>
              </a:lnSpc>
              <a:buFont typeface="Arial"/>
              <a:buChar char="•"/>
            </a:pPr>
            <a:r>
              <a:rPr lang="en-US" sz="2530" dirty="0">
                <a:solidFill>
                  <a:srgbClr val="3D611F"/>
                </a:solidFill>
                <a:latin typeface="Heebo"/>
                <a:ea typeface="Heebo"/>
                <a:cs typeface="Heebo"/>
                <a:sym typeface="Heebo"/>
              </a:rPr>
              <a:t>Protect and prioritize high-LTV and premium customers</a:t>
            </a:r>
          </a:p>
          <a:p>
            <a:pPr marL="546229" lvl="1" indent="-273115" algn="just">
              <a:lnSpc>
                <a:spcPts val="3542"/>
              </a:lnSpc>
              <a:buFont typeface="Arial"/>
              <a:buChar char="•"/>
            </a:pPr>
            <a:r>
              <a:rPr lang="en-US" sz="2530" dirty="0">
                <a:solidFill>
                  <a:srgbClr val="3D611F"/>
                </a:solidFill>
                <a:latin typeface="Heebo"/>
                <a:ea typeface="Heebo"/>
                <a:cs typeface="Heebo"/>
                <a:sym typeface="Heebo"/>
              </a:rPr>
              <a:t>Eliminate loss-making products and improve quality issues</a:t>
            </a:r>
          </a:p>
        </p:txBody>
      </p:sp>
      <p:sp>
        <p:nvSpPr>
          <p:cNvPr id="41" name="TextBox 41"/>
          <p:cNvSpPr txBox="1"/>
          <p:nvPr/>
        </p:nvSpPr>
        <p:spPr>
          <a:xfrm>
            <a:off x="3187186" y="1190145"/>
            <a:ext cx="10535688" cy="1475404"/>
          </a:xfrm>
          <a:prstGeom prst="rect">
            <a:avLst/>
          </a:prstGeom>
        </p:spPr>
        <p:txBody>
          <a:bodyPr wrap="square" lIns="0" tIns="0" rIns="0" bIns="0" rtlCol="0" anchor="t">
            <a:spAutoFit/>
          </a:bodyPr>
          <a:lstStyle/>
          <a:p>
            <a:pPr algn="ctr">
              <a:lnSpc>
                <a:spcPts val="12732"/>
              </a:lnSpc>
            </a:pPr>
            <a:r>
              <a:rPr lang="en-US" sz="6600" b="1" dirty="0">
                <a:solidFill>
                  <a:srgbClr val="3D611F"/>
                </a:solidFill>
                <a:latin typeface="Emmali Semi-Bold"/>
                <a:ea typeface="Emmali Semi-Bold"/>
                <a:cs typeface="Emmali Semi-Bold"/>
                <a:sym typeface="Emmali Semi-Bold"/>
              </a:rPr>
              <a:t>WHAT NEEDS TO CHANGE</a:t>
            </a:r>
          </a:p>
        </p:txBody>
      </p:sp>
      <p:sp>
        <p:nvSpPr>
          <p:cNvPr id="43" name="TextBox 43"/>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06</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2696726" y="3950718"/>
            <a:ext cx="12894548" cy="2147440"/>
          </a:xfrm>
          <a:prstGeom prst="rect">
            <a:avLst/>
          </a:prstGeom>
        </p:spPr>
        <p:txBody>
          <a:bodyPr lIns="0" tIns="0" rIns="0" bIns="0" rtlCol="0" anchor="t">
            <a:spAutoFit/>
          </a:bodyPr>
          <a:lstStyle/>
          <a:p>
            <a:pPr algn="ctr">
              <a:lnSpc>
                <a:spcPts val="17612"/>
              </a:lnSpc>
            </a:pPr>
            <a:r>
              <a:rPr lang="en-US" sz="12580" b="1">
                <a:solidFill>
                  <a:srgbClr val="3D611F"/>
                </a:solidFill>
                <a:latin typeface="Emmali Semi-Bold"/>
                <a:ea typeface="Emmali Semi-Bold"/>
                <a:cs typeface="Emmali Semi-Bold"/>
                <a:sym typeface="Emmali Semi-Bold"/>
              </a:rPr>
              <a:t>THANK YOU</a:t>
            </a:r>
          </a:p>
        </p:txBody>
      </p:sp>
      <p:sp>
        <p:nvSpPr>
          <p:cNvPr id="16" name="TextBox 16"/>
          <p:cNvSpPr txBox="1"/>
          <p:nvPr/>
        </p:nvSpPr>
        <p:spPr>
          <a:xfrm>
            <a:off x="1028700" y="9324597"/>
            <a:ext cx="4659446" cy="496692"/>
          </a:xfrm>
          <a:prstGeom prst="rect">
            <a:avLst/>
          </a:prstGeom>
        </p:spPr>
        <p:txBody>
          <a:bodyPr lIns="0" tIns="0" rIns="0" bIns="0" rtlCol="0" anchor="t">
            <a:spAutoFit/>
          </a:bodyPr>
          <a:lstStyle/>
          <a:p>
            <a:pPr algn="l">
              <a:lnSpc>
                <a:spcPts val="4123"/>
              </a:lnSpc>
            </a:pPr>
            <a:r>
              <a:rPr lang="en-US" sz="2945">
                <a:solidFill>
                  <a:srgbClr val="3D611F"/>
                </a:solidFill>
                <a:latin typeface="Heebo"/>
                <a:ea typeface="Heebo"/>
                <a:cs typeface="Heebo"/>
                <a:sym typeface="Heebo"/>
              </a:rPr>
              <a:t>www.reallygreatsite.com</a:t>
            </a:r>
          </a:p>
        </p:txBody>
      </p:sp>
      <p:sp>
        <p:nvSpPr>
          <p:cNvPr id="17" name="AutoShape 17"/>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8" name="AutoShape 18"/>
          <p:cNvSpPr/>
          <p:nvPr/>
        </p:nvSpPr>
        <p:spPr>
          <a:xfrm>
            <a:off x="5688146" y="9653588"/>
            <a:ext cx="4966461" cy="0"/>
          </a:xfrm>
          <a:prstGeom prst="line">
            <a:avLst/>
          </a:prstGeom>
          <a:ln w="38100" cap="flat">
            <a:solidFill>
              <a:srgbClr val="7EBD4A"/>
            </a:solidFill>
            <a:prstDash val="solid"/>
            <a:headEnd type="none" w="sm" len="sm"/>
            <a:tailEnd type="none" w="sm" len="sm"/>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grpSp>
        <p:nvGrpSpPr>
          <p:cNvPr id="17" name="Group 17"/>
          <p:cNvGrpSpPr/>
          <p:nvPr/>
        </p:nvGrpSpPr>
        <p:grpSpPr>
          <a:xfrm>
            <a:off x="2290654" y="2557442"/>
            <a:ext cx="3889057" cy="5246370"/>
            <a:chOff x="0" y="0"/>
            <a:chExt cx="602517" cy="812800"/>
          </a:xfrm>
        </p:grpSpPr>
        <p:sp>
          <p:nvSpPr>
            <p:cNvPr id="18" name="Freeform 18"/>
            <p:cNvSpPr/>
            <p:nvPr/>
          </p:nvSpPr>
          <p:spPr>
            <a:xfrm>
              <a:off x="0" y="0"/>
              <a:ext cx="602517" cy="812800"/>
            </a:xfrm>
            <a:custGeom>
              <a:avLst/>
              <a:gdLst/>
              <a:ahLst/>
              <a:cxnLst/>
              <a:rect l="l" t="t" r="r" b="b"/>
              <a:pathLst>
                <a:path w="602517" h="812800">
                  <a:moveTo>
                    <a:pt x="43795" y="0"/>
                  </a:moveTo>
                  <a:lnTo>
                    <a:pt x="558722" y="0"/>
                  </a:lnTo>
                  <a:cubicBezTo>
                    <a:pt x="570337" y="0"/>
                    <a:pt x="581476" y="4614"/>
                    <a:pt x="589689" y="12827"/>
                  </a:cubicBezTo>
                  <a:cubicBezTo>
                    <a:pt x="597903" y="21041"/>
                    <a:pt x="602517" y="32180"/>
                    <a:pt x="602517" y="43795"/>
                  </a:cubicBezTo>
                  <a:lnTo>
                    <a:pt x="602517" y="769005"/>
                  </a:lnTo>
                  <a:cubicBezTo>
                    <a:pt x="602517" y="793192"/>
                    <a:pt x="582909" y="812800"/>
                    <a:pt x="558722" y="812800"/>
                  </a:cubicBezTo>
                  <a:lnTo>
                    <a:pt x="43795" y="812800"/>
                  </a:lnTo>
                  <a:cubicBezTo>
                    <a:pt x="32180" y="812800"/>
                    <a:pt x="21041" y="808186"/>
                    <a:pt x="12827" y="799973"/>
                  </a:cubicBezTo>
                  <a:cubicBezTo>
                    <a:pt x="4614" y="791759"/>
                    <a:pt x="0" y="780620"/>
                    <a:pt x="0" y="769005"/>
                  </a:cubicBezTo>
                  <a:lnTo>
                    <a:pt x="0" y="43795"/>
                  </a:lnTo>
                  <a:cubicBezTo>
                    <a:pt x="0" y="32180"/>
                    <a:pt x="4614" y="21041"/>
                    <a:pt x="12827" y="12827"/>
                  </a:cubicBezTo>
                  <a:cubicBezTo>
                    <a:pt x="21041" y="4614"/>
                    <a:pt x="32180" y="0"/>
                    <a:pt x="43795" y="0"/>
                  </a:cubicBezTo>
                  <a:close/>
                </a:path>
              </a:pathLst>
            </a:custGeom>
            <a:blipFill>
              <a:blip r:embed="rId3"/>
              <a:stretch>
                <a:fillRect b="-11681"/>
              </a:stretch>
            </a:blipFill>
          </p:spPr>
        </p:sp>
      </p:grpSp>
      <p:sp>
        <p:nvSpPr>
          <p:cNvPr id="19" name="TextBox 19"/>
          <p:cNvSpPr txBox="1"/>
          <p:nvPr/>
        </p:nvSpPr>
        <p:spPr>
          <a:xfrm>
            <a:off x="7319867" y="4079537"/>
            <a:ext cx="8677480" cy="3751027"/>
          </a:xfrm>
          <a:prstGeom prst="rect">
            <a:avLst/>
          </a:prstGeom>
        </p:spPr>
        <p:txBody>
          <a:bodyPr lIns="0" tIns="0" rIns="0" bIns="0" rtlCol="0" anchor="t">
            <a:spAutoFit/>
          </a:bodyPr>
          <a:lstStyle/>
          <a:p>
            <a:pPr algn="just">
              <a:lnSpc>
                <a:spcPts val="4200"/>
              </a:lnSpc>
            </a:pPr>
            <a:r>
              <a:rPr lang="en-GB" sz="3200" dirty="0">
                <a:solidFill>
                  <a:schemeClr val="accent3">
                    <a:lumMod val="50000"/>
                  </a:schemeClr>
                </a:solidFill>
                <a:latin typeface=""/>
              </a:rPr>
              <a:t>The presentation analyses historical data for an ecommerce business with steady but declining sales. It aims to uncover insights into customer behaviour, revenue drivers, and risks to deliver actionable recommendations for better retention, profitability, and growth.</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7319867" y="2359363"/>
            <a:ext cx="8677480" cy="1111383"/>
          </a:xfrm>
          <a:prstGeom prst="rect">
            <a:avLst/>
          </a:prstGeom>
        </p:spPr>
        <p:txBody>
          <a:bodyPr lIns="0" tIns="0" rIns="0" bIns="0" rtlCol="0" anchor="t">
            <a:spAutoFit/>
          </a:bodyPr>
          <a:lstStyle/>
          <a:p>
            <a:pPr algn="l">
              <a:lnSpc>
                <a:spcPts val="9092"/>
              </a:lnSpc>
            </a:pPr>
            <a:r>
              <a:rPr lang="en-US" sz="6494" b="1">
                <a:solidFill>
                  <a:srgbClr val="3D611F"/>
                </a:solidFill>
                <a:latin typeface="Emmali Semi-Bold"/>
                <a:ea typeface="Emmali Semi-Bold"/>
                <a:cs typeface="Emmali Semi-Bold"/>
                <a:sym typeface="Emmali Semi-Bold"/>
              </a:rPr>
              <a:t>INTRODUCTION</a:t>
            </a:r>
          </a:p>
        </p:txBody>
      </p:sp>
      <p:sp>
        <p:nvSpPr>
          <p:cNvPr id="22" name="TextBox 22"/>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02</a:t>
            </a:r>
          </a:p>
        </p:txBody>
      </p:sp>
      <p:sp>
        <p:nvSpPr>
          <p:cNvPr id="19" name="Freeform 19"/>
          <p:cNvSpPr/>
          <p:nvPr/>
        </p:nvSpPr>
        <p:spPr>
          <a:xfrm>
            <a:off x="2267401" y="3611393"/>
            <a:ext cx="4214413" cy="4114800"/>
          </a:xfrm>
          <a:custGeom>
            <a:avLst/>
            <a:gdLst/>
            <a:ahLst/>
            <a:cxnLst/>
            <a:rect l="l" t="t" r="r" b="b"/>
            <a:pathLst>
              <a:path w="4214413" h="4114800">
                <a:moveTo>
                  <a:pt x="0" y="0"/>
                </a:moveTo>
                <a:lnTo>
                  <a:pt x="4214413" y="0"/>
                </a:lnTo>
                <a:lnTo>
                  <a:pt x="4214413"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0" name="TextBox 20"/>
          <p:cNvSpPr txBox="1"/>
          <p:nvPr/>
        </p:nvSpPr>
        <p:spPr>
          <a:xfrm>
            <a:off x="7177551" y="2475082"/>
            <a:ext cx="8843048" cy="755147"/>
          </a:xfrm>
          <a:prstGeom prst="rect">
            <a:avLst/>
          </a:prstGeom>
        </p:spPr>
        <p:txBody>
          <a:bodyPr lIns="0" tIns="0" rIns="0" bIns="0" rtlCol="0" anchor="t">
            <a:spAutoFit/>
          </a:bodyPr>
          <a:lstStyle/>
          <a:p>
            <a:pPr algn="l">
              <a:lnSpc>
                <a:spcPts val="6152"/>
              </a:lnSpc>
            </a:pPr>
            <a:r>
              <a:rPr lang="en-US" sz="4394" b="1" dirty="0">
                <a:solidFill>
                  <a:srgbClr val="3D611F"/>
                </a:solidFill>
                <a:latin typeface="Emmali Semi-Bold"/>
                <a:ea typeface="Emmali Semi-Bold"/>
                <a:cs typeface="Emmali Semi-Bold"/>
                <a:sym typeface="Emmali Semi-Bold"/>
              </a:rPr>
              <a:t>RELEVANT BUSINESS QUESTIONS</a:t>
            </a:r>
          </a:p>
        </p:txBody>
      </p:sp>
      <p:sp>
        <p:nvSpPr>
          <p:cNvPr id="21" name="TextBox 21"/>
          <p:cNvSpPr txBox="1"/>
          <p:nvPr/>
        </p:nvSpPr>
        <p:spPr>
          <a:xfrm>
            <a:off x="6641159" y="3442171"/>
            <a:ext cx="9821259" cy="5921207"/>
          </a:xfrm>
          <a:prstGeom prst="rect">
            <a:avLst/>
          </a:prstGeom>
        </p:spPr>
        <p:txBody>
          <a:bodyPr lIns="0" tIns="0" rIns="0" bIns="0" rtlCol="0" anchor="t">
            <a:spAutoFit/>
          </a:bodyPr>
          <a:lstStyle/>
          <a:p>
            <a:pPr marL="723557" lvl="1" indent="-361779" algn="just">
              <a:lnSpc>
                <a:spcPts val="4691"/>
              </a:lnSpc>
              <a:buFont typeface="Arial"/>
              <a:buChar char="•"/>
            </a:pPr>
            <a:r>
              <a:rPr lang="en-US" sz="3351" dirty="0">
                <a:solidFill>
                  <a:srgbClr val="3D611F"/>
                </a:solidFill>
                <a:latin typeface="Heebo"/>
                <a:ea typeface="Heebo"/>
                <a:cs typeface="Heebo"/>
                <a:sym typeface="Heebo"/>
              </a:rPr>
              <a:t>Are we retaining customers or constantly replacing them?</a:t>
            </a:r>
          </a:p>
          <a:p>
            <a:pPr marL="723557" lvl="1" indent="-361779" algn="just">
              <a:lnSpc>
                <a:spcPts val="4691"/>
              </a:lnSpc>
              <a:buFont typeface="Arial"/>
              <a:buChar char="•"/>
            </a:pPr>
            <a:r>
              <a:rPr lang="en-US" sz="3351" dirty="0">
                <a:solidFill>
                  <a:srgbClr val="3D611F"/>
                </a:solidFill>
                <a:latin typeface="Heebo"/>
                <a:ea typeface="Heebo"/>
                <a:cs typeface="Heebo"/>
                <a:sym typeface="Heebo"/>
              </a:rPr>
              <a:t>Which customers and regions drive the most value?</a:t>
            </a:r>
          </a:p>
          <a:p>
            <a:pPr marL="723557" lvl="1" indent="-361779" algn="just">
              <a:lnSpc>
                <a:spcPts val="4691"/>
              </a:lnSpc>
              <a:buFont typeface="Arial"/>
              <a:buChar char="•"/>
            </a:pPr>
            <a:r>
              <a:rPr lang="en-US" sz="3351" dirty="0">
                <a:solidFill>
                  <a:srgbClr val="3D611F"/>
                </a:solidFill>
                <a:latin typeface="Heebo"/>
                <a:ea typeface="Heebo"/>
                <a:cs typeface="Heebo"/>
                <a:sym typeface="Heebo"/>
              </a:rPr>
              <a:t>Which products generate profit vs losses?</a:t>
            </a:r>
          </a:p>
          <a:p>
            <a:pPr marL="723557" lvl="1" indent="-361779" algn="just">
              <a:lnSpc>
                <a:spcPts val="4691"/>
              </a:lnSpc>
              <a:buFont typeface="Arial"/>
              <a:buChar char="•"/>
            </a:pPr>
            <a:r>
              <a:rPr lang="en-US" sz="3351" dirty="0">
                <a:solidFill>
                  <a:srgbClr val="3D611F"/>
                </a:solidFill>
                <a:latin typeface="Heebo"/>
                <a:ea typeface="Heebo"/>
                <a:cs typeface="Heebo"/>
                <a:sym typeface="Heebo"/>
              </a:rPr>
              <a:t>Where are operational failures hurting customer experience?</a:t>
            </a:r>
          </a:p>
          <a:p>
            <a:pPr marL="723557" lvl="1" indent="-361779" algn="just">
              <a:lnSpc>
                <a:spcPts val="4691"/>
              </a:lnSpc>
              <a:buFont typeface="Arial"/>
              <a:buChar char="•"/>
            </a:pPr>
            <a:r>
              <a:rPr lang="en-US" sz="3351" dirty="0">
                <a:solidFill>
                  <a:srgbClr val="3D611F"/>
                </a:solidFill>
                <a:latin typeface="Heebo"/>
                <a:ea typeface="Heebo"/>
                <a:cs typeface="Heebo"/>
                <a:sym typeface="Heebo"/>
              </a:rPr>
              <a:t>Why are sales, orders, and profits declining over time?</a:t>
            </a:r>
          </a:p>
          <a:p>
            <a:pPr algn="just">
              <a:lnSpc>
                <a:spcPts val="4691"/>
              </a:lnSpc>
            </a:pPr>
            <a:endParaRPr lang="en-US" sz="3351" dirty="0">
              <a:solidFill>
                <a:srgbClr val="3D611F"/>
              </a:solidFill>
              <a:latin typeface="Heebo"/>
              <a:ea typeface="Heebo"/>
              <a:cs typeface="Heebo"/>
              <a:sym typeface="Heeb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62865"/>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txBody>
          <a:bodyPr/>
          <a:lstStyle/>
          <a:p>
            <a:endParaRPr lang="en-NG" dirty="0"/>
          </a:p>
        </p:txBody>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20" name="TextBox 20"/>
          <p:cNvSpPr txBox="1"/>
          <p:nvPr/>
        </p:nvSpPr>
        <p:spPr>
          <a:xfrm>
            <a:off x="2174800" y="2055852"/>
            <a:ext cx="6486253" cy="1538883"/>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CUSTOMER GROWTH &amp; RETENTION </a:t>
            </a:r>
          </a:p>
        </p:txBody>
      </p:sp>
      <p:sp>
        <p:nvSpPr>
          <p:cNvPr id="28" name="TextBox 27">
            <a:extLst>
              <a:ext uri="{FF2B5EF4-FFF2-40B4-BE49-F238E27FC236}">
                <a16:creationId xmlns:a16="http://schemas.microsoft.com/office/drawing/2014/main" id="{065FFDD3-7500-6FE9-3436-5B24011970B8}"/>
              </a:ext>
            </a:extLst>
          </p:cNvPr>
          <p:cNvSpPr txBox="1"/>
          <p:nvPr/>
        </p:nvSpPr>
        <p:spPr>
          <a:xfrm>
            <a:off x="2196136" y="4009876"/>
            <a:ext cx="11963400" cy="4801314"/>
          </a:xfrm>
          <a:prstGeom prst="rect">
            <a:avLst/>
          </a:prstGeom>
          <a:noFill/>
        </p:spPr>
        <p:txBody>
          <a:bodyPr wrap="square" rtlCol="0">
            <a:spAutoFit/>
          </a:bodyPr>
          <a:lstStyle/>
          <a:p>
            <a:r>
              <a:rPr lang="en-GB" sz="3600" dirty="0">
                <a:solidFill>
                  <a:schemeClr val="accent3">
                    <a:lumMod val="50000"/>
                  </a:schemeClr>
                </a:solidFill>
                <a:latin typeface=""/>
              </a:rPr>
              <a:t>Strong growth in late 2023/early 2024, stable active customers through most of 2024–2025.</a:t>
            </a:r>
          </a:p>
          <a:p>
            <a:endParaRPr lang="en-GB" sz="3600" dirty="0">
              <a:solidFill>
                <a:schemeClr val="accent3">
                  <a:lumMod val="50000"/>
                </a:schemeClr>
              </a:solidFill>
              <a:latin typeface=""/>
            </a:endParaRPr>
          </a:p>
          <a:p>
            <a:endParaRPr lang="en-GB" sz="3600" dirty="0">
              <a:solidFill>
                <a:schemeClr val="accent3">
                  <a:lumMod val="50000"/>
                </a:schemeClr>
              </a:solidFill>
              <a:latin typeface=""/>
            </a:endParaRPr>
          </a:p>
          <a:p>
            <a:endParaRPr lang="en-GB" sz="3600" dirty="0">
              <a:solidFill>
                <a:schemeClr val="accent3">
                  <a:lumMod val="50000"/>
                </a:schemeClr>
              </a:solidFill>
              <a:latin typeface=""/>
            </a:endParaRPr>
          </a:p>
          <a:p>
            <a:r>
              <a:rPr lang="en-GB" sz="3600" dirty="0">
                <a:solidFill>
                  <a:schemeClr val="accent3">
                    <a:lumMod val="50000"/>
                  </a:schemeClr>
                </a:solidFill>
                <a:latin typeface=""/>
              </a:rPr>
              <a:t>Sharp decline in late 2025 reveals a </a:t>
            </a:r>
            <a:r>
              <a:rPr lang="en-GB" sz="3600" b="1" dirty="0">
                <a:solidFill>
                  <a:schemeClr val="accent3">
                    <a:lumMod val="50000"/>
                  </a:schemeClr>
                </a:solidFill>
                <a:latin typeface=""/>
              </a:rPr>
              <a:t>retention problem</a:t>
            </a:r>
            <a:r>
              <a:rPr lang="en-GB" sz="3600" dirty="0">
                <a:solidFill>
                  <a:schemeClr val="accent3">
                    <a:lumMod val="50000"/>
                  </a:schemeClr>
                </a:solidFill>
                <a:latin typeface=""/>
              </a:rPr>
              <a:t> hidden by new acquisitions → "leaky bucket" effect with high churn and marketing costs.</a:t>
            </a:r>
          </a:p>
          <a:p>
            <a:endParaRPr lang="en-NG"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433560" y="800100"/>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05</a:t>
            </a:r>
          </a:p>
        </p:txBody>
      </p:sp>
      <p:sp>
        <p:nvSpPr>
          <p:cNvPr id="20" name="TextBox 20"/>
          <p:cNvSpPr txBox="1"/>
          <p:nvPr/>
        </p:nvSpPr>
        <p:spPr>
          <a:xfrm>
            <a:off x="1888943" y="1877944"/>
            <a:ext cx="6486253" cy="897682"/>
          </a:xfrm>
          <a:prstGeom prst="rect">
            <a:avLst/>
          </a:prstGeom>
        </p:spPr>
        <p:txBody>
          <a:bodyPr lIns="0" tIns="0" rIns="0" bIns="0" rtlCol="0" anchor="t">
            <a:spAutoFit/>
          </a:bodyPr>
          <a:lstStyle/>
          <a:p>
            <a:pPr algn="l">
              <a:lnSpc>
                <a:spcPts val="6992"/>
              </a:lnSpc>
            </a:pPr>
            <a:r>
              <a:rPr lang="en-US" sz="4994" b="1" dirty="0">
                <a:solidFill>
                  <a:srgbClr val="3D611F"/>
                </a:solidFill>
                <a:latin typeface="Emmali Semi-Bold"/>
                <a:ea typeface="Emmali Semi-Bold"/>
                <a:cs typeface="Emmali Semi-Bold"/>
                <a:sym typeface="Emmali Semi-Bold"/>
              </a:rPr>
              <a:t>CHURN DRIVERS</a:t>
            </a:r>
          </a:p>
        </p:txBody>
      </p:sp>
      <p:sp>
        <p:nvSpPr>
          <p:cNvPr id="23" name="TextBox 22">
            <a:extLst>
              <a:ext uri="{FF2B5EF4-FFF2-40B4-BE49-F238E27FC236}">
                <a16:creationId xmlns:a16="http://schemas.microsoft.com/office/drawing/2014/main" id="{39129F49-EC43-9DFC-75B6-B5DF87F0F6F9}"/>
              </a:ext>
            </a:extLst>
          </p:cNvPr>
          <p:cNvSpPr txBox="1"/>
          <p:nvPr/>
        </p:nvSpPr>
        <p:spPr>
          <a:xfrm>
            <a:off x="1524000" y="2933700"/>
            <a:ext cx="7796154" cy="5786199"/>
          </a:xfrm>
          <a:prstGeom prst="rect">
            <a:avLst/>
          </a:prstGeom>
          <a:noFill/>
        </p:spPr>
        <p:txBody>
          <a:bodyPr wrap="square" rtlCol="0">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Consistently high monthly churn, worsened in late 2025. </a:t>
            </a: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Lower credit tiers, high shipping costs, long delivery times drive churn the most. </a:t>
            </a: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Newsletter subscribers retain better; age is not a significant factor. </a:t>
            </a: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Payment/delivery friction and engagement outweigh demographics.</a:t>
            </a:r>
            <a:endParaRPr lang="en-NG" sz="3200" dirty="0">
              <a:solidFill>
                <a:schemeClr val="accent3">
                  <a:lumMod val="50000"/>
                </a:schemeClr>
              </a:solidFill>
              <a:latin typeface=""/>
            </a:endParaRPr>
          </a:p>
          <a:p>
            <a:endParaRPr lang="en-NG" dirty="0"/>
          </a:p>
        </p:txBody>
      </p:sp>
      <p:sp>
        <p:nvSpPr>
          <p:cNvPr id="25" name="Rectangle 5">
            <a:extLst>
              <a:ext uri="{FF2B5EF4-FFF2-40B4-BE49-F238E27FC236}">
                <a16:creationId xmlns:a16="http://schemas.microsoft.com/office/drawing/2014/main" id="{9165DDCC-7743-31AE-3813-51B9FAD627D4}"/>
              </a:ext>
            </a:extLst>
          </p:cNvPr>
          <p:cNvSpPr>
            <a:spLocks noChangeArrowheads="1"/>
          </p:cNvSpPr>
          <p:nvPr/>
        </p:nvSpPr>
        <p:spPr bwMode="auto">
          <a:xfrm>
            <a:off x="0" y="-3231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pic>
        <p:nvPicPr>
          <p:cNvPr id="19" name="Picture 18">
            <a:extLst>
              <a:ext uri="{FF2B5EF4-FFF2-40B4-BE49-F238E27FC236}">
                <a16:creationId xmlns:a16="http://schemas.microsoft.com/office/drawing/2014/main" id="{BAA75A2D-C8C3-91D7-678A-0B18D2692A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6900" y="2446883"/>
            <a:ext cx="7772400" cy="513207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204776" y="3843112"/>
            <a:ext cx="9134404" cy="4951355"/>
          </a:xfrm>
          <a:prstGeom prst="rect">
            <a:avLst/>
          </a:prstGeom>
        </p:spPr>
        <p:txBody>
          <a:bodyPr lIns="0" tIns="0" rIns="0" bIns="0" rtlCol="0" anchor="t">
            <a:spAutoFit/>
          </a:bodyPr>
          <a:lstStyle/>
          <a:p>
            <a:r>
              <a:rPr lang="en-GB" sz="3200" dirty="0">
                <a:solidFill>
                  <a:schemeClr val="accent3">
                    <a:lumMod val="50000"/>
                  </a:schemeClr>
                </a:solidFill>
                <a:latin typeface=""/>
              </a:rPr>
              <a:t>Revenue spreads globally; no dominant country.</a:t>
            </a:r>
          </a:p>
          <a:p>
            <a:r>
              <a:rPr lang="en-GB" sz="3200" dirty="0">
                <a:solidFill>
                  <a:schemeClr val="accent3">
                    <a:lumMod val="50000"/>
                  </a:schemeClr>
                </a:solidFill>
                <a:latin typeface=""/>
              </a:rPr>
              <a:t>Small markets (e.g., Bahrain, Barbados) yield high revenue per customer.</a:t>
            </a:r>
          </a:p>
          <a:p>
            <a:endParaRPr lang="en-GB" sz="3200" dirty="0">
              <a:solidFill>
                <a:schemeClr val="accent3">
                  <a:lumMod val="50000"/>
                </a:schemeClr>
              </a:solidFill>
              <a:latin typeface=""/>
            </a:endParaRPr>
          </a:p>
          <a:p>
            <a:endParaRPr lang="en-GB" sz="3200" dirty="0">
              <a:solidFill>
                <a:schemeClr val="accent3">
                  <a:lumMod val="50000"/>
                </a:schemeClr>
              </a:solidFill>
              <a:latin typeface=""/>
            </a:endParaRPr>
          </a:p>
          <a:p>
            <a:endParaRPr lang="en-GB" sz="3200" dirty="0">
              <a:solidFill>
                <a:schemeClr val="accent3">
                  <a:lumMod val="50000"/>
                </a:schemeClr>
              </a:solidFill>
              <a:latin typeface=""/>
            </a:endParaRPr>
          </a:p>
          <a:p>
            <a:r>
              <a:rPr lang="en-GB" sz="3200" dirty="0">
                <a:solidFill>
                  <a:schemeClr val="accent3">
                    <a:lumMod val="50000"/>
                  </a:schemeClr>
                </a:solidFill>
                <a:latin typeface=""/>
              </a:rPr>
              <a:t>Large markets (e.g., China, Nigeria) have volume but low spend per user → Opportunity: Upsell in high-volume markets.</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854517" y="1828383"/>
            <a:ext cx="6486253" cy="1538883"/>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REGIONAL PERFORMANCE</a:t>
            </a:r>
          </a:p>
        </p:txBody>
      </p:sp>
      <p:pic>
        <p:nvPicPr>
          <p:cNvPr id="21" name="Picture 20">
            <a:extLst>
              <a:ext uri="{FF2B5EF4-FFF2-40B4-BE49-F238E27FC236}">
                <a16:creationId xmlns:a16="http://schemas.microsoft.com/office/drawing/2014/main" id="{CBBF295D-6E42-6C8E-0790-466BE61507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3777" y="3176246"/>
            <a:ext cx="7745730" cy="46744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56728"/>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2132785" y="3364230"/>
            <a:ext cx="11659415" cy="4458913"/>
          </a:xfrm>
          <a:prstGeom prst="rect">
            <a:avLst/>
          </a:prstGeom>
        </p:spPr>
        <p:txBody>
          <a:bodyPr wrap="square" lIns="0" tIns="0" rIns="0" bIns="0" rtlCol="0" anchor="t">
            <a:spAutoFit/>
          </a:bodyPr>
          <a:lstStyle/>
          <a:p>
            <a:r>
              <a:rPr lang="en-GB" sz="3200" dirty="0">
                <a:solidFill>
                  <a:schemeClr val="accent3">
                    <a:lumMod val="50000"/>
                  </a:schemeClr>
                </a:solidFill>
                <a:latin typeface=""/>
              </a:rPr>
              <a:t>Top 10% spend similarly; no reliance on outliers, but losing any hurts revenue significantly → Action: Add premium loyalty benefits.</a:t>
            </a:r>
          </a:p>
          <a:p>
            <a:endParaRPr lang="en-GB" sz="3200" dirty="0">
              <a:solidFill>
                <a:schemeClr val="accent3">
                  <a:lumMod val="50000"/>
                </a:schemeClr>
              </a:solidFill>
              <a:latin typeface=""/>
            </a:endParaRPr>
          </a:p>
          <a:p>
            <a:r>
              <a:rPr lang="en-GB" sz="3200" dirty="0">
                <a:solidFill>
                  <a:schemeClr val="accent3">
                    <a:lumMod val="50000"/>
                  </a:schemeClr>
                </a:solidFill>
                <a:latin typeface=""/>
              </a:rPr>
              <a:t>Highest LTV from high credit tier + newsletter subscribers.</a:t>
            </a:r>
          </a:p>
          <a:p>
            <a:endParaRPr lang="en-GB" sz="3200" dirty="0">
              <a:solidFill>
                <a:schemeClr val="accent3">
                  <a:lumMod val="50000"/>
                </a:schemeClr>
              </a:solidFill>
              <a:latin typeface=""/>
            </a:endParaRPr>
          </a:p>
          <a:p>
            <a:r>
              <a:rPr lang="en-GB" sz="3200" dirty="0">
                <a:solidFill>
                  <a:schemeClr val="accent3">
                    <a:lumMod val="50000"/>
                  </a:schemeClr>
                </a:solidFill>
                <a:latin typeface=""/>
              </a:rPr>
              <a:t>Purchase frequency alone does not ensure value; quality over quantity matters.</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2132785" y="2100044"/>
            <a:ext cx="6486253"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HIGH-VALUE CUSTOMERS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1331"/>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720141" y="3543265"/>
            <a:ext cx="7912181" cy="4458913"/>
          </a:xfrm>
          <a:prstGeom prst="rect">
            <a:avLst/>
          </a:prstGeom>
        </p:spPr>
        <p:txBody>
          <a:bodyPr lIns="0" tIns="0" rIns="0" bIns="0" rtlCol="0" anchor="t">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Some products drive high revenue/profit (strengths). </a:t>
            </a: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One product shows massive negative revenue (major risk).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Low-rated products still sell well (quality fixable); others need inventory clearance.</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895994" y="2284822"/>
            <a:ext cx="6486253"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PRODUCT PERFORMANCE</a:t>
            </a:r>
          </a:p>
        </p:txBody>
      </p:sp>
      <p:pic>
        <p:nvPicPr>
          <p:cNvPr id="22" name="Picture 21">
            <a:extLst>
              <a:ext uri="{FF2B5EF4-FFF2-40B4-BE49-F238E27FC236}">
                <a16:creationId xmlns:a16="http://schemas.microsoft.com/office/drawing/2014/main" id="{37C5D8EE-0688-CCA3-F2D4-8BEFD093A6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5755" y="2885695"/>
            <a:ext cx="7772400" cy="454583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sp>
      <p:grpSp>
        <p:nvGrpSpPr>
          <p:cNvPr id="3" name="Group 3"/>
          <p:cNvGrpSpPr/>
          <p:nvPr/>
        </p:nvGrpSpPr>
        <p:grpSpPr>
          <a:xfrm>
            <a:off x="-4132898" y="-1537335"/>
            <a:ext cx="6842760" cy="5132070"/>
            <a:chOff x="0" y="0"/>
            <a:chExt cx="812800" cy="609600"/>
          </a:xfrm>
        </p:grpSpPr>
        <p:sp>
          <p:nvSpPr>
            <p:cNvPr id="4" name="Freeform 4"/>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5B8C32"/>
            </a:solidFill>
          </p:spPr>
        </p:sp>
        <p:sp>
          <p:nvSpPr>
            <p:cNvPr id="5" name="TextBox 5"/>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521940" y="7068502"/>
            <a:ext cx="6842760" cy="5132070"/>
            <a:chOff x="0" y="0"/>
            <a:chExt cx="812800" cy="609600"/>
          </a:xfrm>
        </p:grpSpPr>
        <p:sp>
          <p:nvSpPr>
            <p:cNvPr id="7" name="Freeform 7"/>
            <p:cNvSpPr/>
            <p:nvPr/>
          </p:nvSpPr>
          <p:spPr>
            <a:xfrm>
              <a:off x="25590" y="0"/>
              <a:ext cx="761620" cy="609600"/>
            </a:xfrm>
            <a:custGeom>
              <a:avLst/>
              <a:gdLst/>
              <a:ahLst/>
              <a:cxnLst/>
              <a:rect l="l" t="t" r="r" b="b"/>
              <a:pathLst>
                <a:path w="761620" h="609600">
                  <a:moveTo>
                    <a:pt x="269254" y="0"/>
                  </a:moveTo>
                  <a:lnTo>
                    <a:pt x="695566" y="0"/>
                  </a:lnTo>
                  <a:cubicBezTo>
                    <a:pt x="716799" y="0"/>
                    <a:pt x="736737" y="10207"/>
                    <a:pt x="749151" y="27431"/>
                  </a:cubicBezTo>
                  <a:cubicBezTo>
                    <a:pt x="761566" y="44656"/>
                    <a:pt x="764944" y="66798"/>
                    <a:pt x="758230" y="86941"/>
                  </a:cubicBezTo>
                  <a:lnTo>
                    <a:pt x="612990" y="522659"/>
                  </a:lnTo>
                  <a:cubicBezTo>
                    <a:pt x="595684" y="574579"/>
                    <a:pt x="547095" y="609600"/>
                    <a:pt x="492366" y="609600"/>
                  </a:cubicBezTo>
                  <a:lnTo>
                    <a:pt x="66054" y="609600"/>
                  </a:lnTo>
                  <a:cubicBezTo>
                    <a:pt x="44821" y="609600"/>
                    <a:pt x="24883" y="599393"/>
                    <a:pt x="12469" y="582169"/>
                  </a:cubicBezTo>
                  <a:cubicBezTo>
                    <a:pt x="54" y="564944"/>
                    <a:pt x="-3324" y="542802"/>
                    <a:pt x="3390" y="522659"/>
                  </a:cubicBezTo>
                  <a:lnTo>
                    <a:pt x="148630" y="86941"/>
                  </a:lnTo>
                  <a:cubicBezTo>
                    <a:pt x="165936" y="35021"/>
                    <a:pt x="214525" y="0"/>
                    <a:pt x="269254" y="0"/>
                  </a:cubicBezTo>
                  <a:close/>
                </a:path>
              </a:pathLst>
            </a:custGeom>
            <a:solidFill>
              <a:srgbClr val="7EBD4A"/>
            </a:solidFill>
          </p:spPr>
        </p:sp>
        <p:sp>
          <p:nvSpPr>
            <p:cNvPr id="8" name="TextBox 8"/>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2105702" y="-4341495"/>
            <a:ext cx="6842760" cy="5132070"/>
            <a:chOff x="0" y="0"/>
            <a:chExt cx="812800" cy="609600"/>
          </a:xfrm>
        </p:grpSpPr>
        <p:sp>
          <p:nvSpPr>
            <p:cNvPr id="10" name="Freeform 10"/>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7EBD4A"/>
            </a:solidFill>
          </p:spPr>
        </p:sp>
        <p:sp>
          <p:nvSpPr>
            <p:cNvPr id="11" name="TextBox 11"/>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320154" y="9634537"/>
            <a:ext cx="6842760" cy="5132070"/>
            <a:chOff x="0" y="0"/>
            <a:chExt cx="812800" cy="609600"/>
          </a:xfrm>
        </p:grpSpPr>
        <p:sp>
          <p:nvSpPr>
            <p:cNvPr id="13" name="Freeform 13"/>
            <p:cNvSpPr/>
            <p:nvPr/>
          </p:nvSpPr>
          <p:spPr>
            <a:xfrm>
              <a:off x="10742" y="0"/>
              <a:ext cx="791317" cy="609600"/>
            </a:xfrm>
            <a:custGeom>
              <a:avLst/>
              <a:gdLst/>
              <a:ahLst/>
              <a:cxnLst/>
              <a:rect l="l" t="t" r="r" b="b"/>
              <a:pathLst>
                <a:path w="791317" h="609600">
                  <a:moveTo>
                    <a:pt x="230926" y="0"/>
                  </a:moveTo>
                  <a:lnTo>
                    <a:pt x="763590" y="0"/>
                  </a:lnTo>
                  <a:cubicBezTo>
                    <a:pt x="772503" y="0"/>
                    <a:pt x="780872" y="4284"/>
                    <a:pt x="786083" y="11514"/>
                  </a:cubicBezTo>
                  <a:cubicBezTo>
                    <a:pt x="791294" y="18744"/>
                    <a:pt x="792712" y="28039"/>
                    <a:pt x="789893" y="36494"/>
                  </a:cubicBezTo>
                  <a:lnTo>
                    <a:pt x="611023" y="573106"/>
                  </a:lnTo>
                  <a:cubicBezTo>
                    <a:pt x="603758" y="594900"/>
                    <a:pt x="583363" y="609600"/>
                    <a:pt x="560390" y="609600"/>
                  </a:cubicBezTo>
                  <a:lnTo>
                    <a:pt x="27726" y="609600"/>
                  </a:lnTo>
                  <a:cubicBezTo>
                    <a:pt x="18813" y="609600"/>
                    <a:pt x="10444" y="605316"/>
                    <a:pt x="5233" y="598086"/>
                  </a:cubicBezTo>
                  <a:cubicBezTo>
                    <a:pt x="22" y="590856"/>
                    <a:pt x="-1396" y="581561"/>
                    <a:pt x="1423" y="573106"/>
                  </a:cubicBezTo>
                  <a:lnTo>
                    <a:pt x="180293" y="36494"/>
                  </a:lnTo>
                  <a:cubicBezTo>
                    <a:pt x="187558" y="14700"/>
                    <a:pt x="207953" y="0"/>
                    <a:pt x="230926" y="0"/>
                  </a:cubicBezTo>
                  <a:close/>
                </a:path>
              </a:pathLst>
            </a:custGeom>
            <a:solidFill>
              <a:srgbClr val="5B8C32"/>
            </a:solidFill>
          </p:spPr>
        </p:sp>
        <p:sp>
          <p:nvSpPr>
            <p:cNvPr id="14" name="TextBox 14"/>
            <p:cNvSpPr txBox="1"/>
            <p:nvPr/>
          </p:nvSpPr>
          <p:spPr>
            <a:xfrm>
              <a:off x="101600" y="-38100"/>
              <a:ext cx="609600" cy="647700"/>
            </a:xfrm>
            <a:prstGeom prst="rect">
              <a:avLst/>
            </a:prstGeom>
          </p:spPr>
          <p:txBody>
            <a:bodyPr lIns="50800" tIns="50800" rIns="50800" bIns="50800" rtlCol="0" anchor="ctr"/>
            <a:lstStyle/>
            <a:p>
              <a:pPr algn="ctr">
                <a:lnSpc>
                  <a:spcPts val="2659"/>
                </a:lnSpc>
                <a:spcBef>
                  <a:spcPct val="0"/>
                </a:spcBef>
              </a:pPr>
              <a:endParaRPr/>
            </a:p>
          </p:txBody>
        </p:sp>
      </p:grpSp>
      <p:sp>
        <p:nvSpPr>
          <p:cNvPr id="15" name="AutoShape 15"/>
          <p:cNvSpPr/>
          <p:nvPr/>
        </p:nvSpPr>
        <p:spPr>
          <a:xfrm>
            <a:off x="9320154" y="771525"/>
            <a:ext cx="6492240" cy="0"/>
          </a:xfrm>
          <a:prstGeom prst="line">
            <a:avLst/>
          </a:prstGeom>
          <a:ln w="38100" cap="flat">
            <a:solidFill>
              <a:srgbClr val="7EBD4A"/>
            </a:solidFill>
            <a:prstDash val="solid"/>
            <a:headEnd type="none" w="sm" len="sm"/>
            <a:tailEnd type="none" w="sm" len="sm"/>
          </a:ln>
        </p:spPr>
      </p:sp>
      <p:sp>
        <p:nvSpPr>
          <p:cNvPr id="16" name="AutoShape 16"/>
          <p:cNvSpPr/>
          <p:nvPr/>
        </p:nvSpPr>
        <p:spPr>
          <a:xfrm>
            <a:off x="5688146" y="9653588"/>
            <a:ext cx="4966461" cy="0"/>
          </a:xfrm>
          <a:prstGeom prst="line">
            <a:avLst/>
          </a:prstGeom>
          <a:ln w="38100" cap="flat">
            <a:solidFill>
              <a:srgbClr val="7EBD4A"/>
            </a:solidFill>
            <a:prstDash val="solid"/>
            <a:headEnd type="none" w="sm" len="sm"/>
            <a:tailEnd type="none" w="sm" len="sm"/>
          </a:ln>
        </p:spPr>
      </p:sp>
      <p:sp>
        <p:nvSpPr>
          <p:cNvPr id="18" name="TextBox 18"/>
          <p:cNvSpPr txBox="1"/>
          <p:nvPr/>
        </p:nvSpPr>
        <p:spPr>
          <a:xfrm>
            <a:off x="16162914" y="130772"/>
            <a:ext cx="1096386" cy="1186257"/>
          </a:xfrm>
          <a:prstGeom prst="rect">
            <a:avLst/>
          </a:prstGeom>
        </p:spPr>
        <p:txBody>
          <a:bodyPr lIns="0" tIns="0" rIns="0" bIns="0" rtlCol="0" anchor="t">
            <a:spAutoFit/>
          </a:bodyPr>
          <a:lstStyle/>
          <a:p>
            <a:pPr algn="ctr">
              <a:lnSpc>
                <a:spcPts val="9690"/>
              </a:lnSpc>
            </a:pPr>
            <a:r>
              <a:rPr lang="en-US" sz="6921" b="1">
                <a:solidFill>
                  <a:srgbClr val="3D611F">
                    <a:alpha val="25882"/>
                  </a:srgbClr>
                </a:solidFill>
                <a:latin typeface="Emmali Semi-Bold"/>
                <a:ea typeface="Emmali Semi-Bold"/>
                <a:cs typeface="Emmali Semi-Bold"/>
                <a:sym typeface="Emmali Semi-Bold"/>
              </a:rPr>
              <a:t>04</a:t>
            </a:r>
          </a:p>
        </p:txBody>
      </p:sp>
      <p:sp>
        <p:nvSpPr>
          <p:cNvPr id="19" name="TextBox 19"/>
          <p:cNvSpPr txBox="1"/>
          <p:nvPr/>
        </p:nvSpPr>
        <p:spPr>
          <a:xfrm>
            <a:off x="1875853" y="3887360"/>
            <a:ext cx="12602147" cy="3966470"/>
          </a:xfrm>
          <a:prstGeom prst="rect">
            <a:avLst/>
          </a:prstGeom>
        </p:spPr>
        <p:txBody>
          <a:bodyPr wrap="square" lIns="0" tIns="0" rIns="0" bIns="0" rtlCol="0" anchor="t">
            <a:spAutoFit/>
          </a:bodyPr>
          <a:lstStyle/>
          <a:p>
            <a:pPr lvl="0" eaLnBrk="0" fontAlgn="base" hangingPunct="0">
              <a:spcBef>
                <a:spcPct val="0"/>
              </a:spcBef>
              <a:spcAft>
                <a:spcPct val="0"/>
              </a:spcAft>
              <a:buFontTx/>
              <a:buChar char="•"/>
            </a:pPr>
            <a:r>
              <a:rPr lang="en-NG" altLang="en-NG" sz="3200" dirty="0">
                <a:solidFill>
                  <a:schemeClr val="accent3">
                    <a:lumMod val="50000"/>
                  </a:schemeClr>
                </a:solidFill>
                <a:latin typeface=""/>
              </a:rPr>
              <a:t>Delivery: No strong speed-rating correlation overall, but extreme delays cause poor ratings. All warehouses at ~65% success (systemic issue, below industry standards). </a:t>
            </a:r>
          </a:p>
          <a:p>
            <a:pPr lvl="0" eaLnBrk="0" fontAlgn="base" hangingPunct="0">
              <a:spcBef>
                <a:spcPct val="0"/>
              </a:spcBef>
              <a:spcAft>
                <a:spcPct val="0"/>
              </a:spcAft>
              <a:buFontTx/>
              <a:buChar char="•"/>
            </a:pPr>
            <a:endParaRPr lang="en-NG" altLang="en-NG" sz="3200" dirty="0">
              <a:solidFill>
                <a:schemeClr val="accent3">
                  <a:lumMod val="50000"/>
                </a:schemeClr>
              </a:solidFill>
              <a:latin typeface=""/>
            </a:endParaRPr>
          </a:p>
          <a:p>
            <a:pPr lvl="0" eaLnBrk="0" fontAlgn="base" hangingPunct="0">
              <a:spcBef>
                <a:spcPct val="0"/>
              </a:spcBef>
              <a:spcAft>
                <a:spcPct val="0"/>
              </a:spcAft>
            </a:pPr>
            <a:endParaRPr lang="en-NG" altLang="en-NG" sz="3200" dirty="0">
              <a:solidFill>
                <a:schemeClr val="accent3">
                  <a:lumMod val="50000"/>
                </a:schemeClr>
              </a:solidFill>
              <a:latin typeface=""/>
            </a:endParaRPr>
          </a:p>
          <a:p>
            <a:pPr lvl="0" eaLnBrk="0" fontAlgn="base" hangingPunct="0">
              <a:spcBef>
                <a:spcPct val="0"/>
              </a:spcBef>
              <a:spcAft>
                <a:spcPct val="0"/>
              </a:spcAft>
              <a:buFontTx/>
              <a:buChar char="•"/>
            </a:pPr>
            <a:r>
              <a:rPr lang="en-NG" altLang="en-NG" sz="3200" dirty="0">
                <a:solidFill>
                  <a:schemeClr val="accent3">
                    <a:lumMod val="50000"/>
                  </a:schemeClr>
                </a:solidFill>
                <a:latin typeface=""/>
              </a:rPr>
              <a:t>Payments: Cash/PayPal highest failures; digital wallets (Apple/Google Pay) perform best → Promote reliable methods.</a:t>
            </a:r>
          </a:p>
          <a:p>
            <a:pPr algn="just">
              <a:lnSpc>
                <a:spcPts val="4200"/>
              </a:lnSpc>
            </a:pPr>
            <a:endParaRPr lang="en-US" sz="3000" dirty="0">
              <a:solidFill>
                <a:srgbClr val="3D611F"/>
              </a:solidFill>
              <a:latin typeface="Heebo"/>
              <a:ea typeface="Heebo"/>
              <a:cs typeface="Heebo"/>
              <a:sym typeface="Heebo"/>
            </a:endParaRPr>
          </a:p>
        </p:txBody>
      </p:sp>
      <p:sp>
        <p:nvSpPr>
          <p:cNvPr id="20" name="TextBox 20"/>
          <p:cNvSpPr txBox="1"/>
          <p:nvPr/>
        </p:nvSpPr>
        <p:spPr>
          <a:xfrm>
            <a:off x="1916365" y="2673688"/>
            <a:ext cx="7178846" cy="769441"/>
          </a:xfrm>
          <a:prstGeom prst="rect">
            <a:avLst/>
          </a:prstGeom>
        </p:spPr>
        <p:txBody>
          <a:bodyPr lIns="0" tIns="0" rIns="0" bIns="0" rtlCol="0" anchor="t">
            <a:spAutoFit/>
          </a:bodyPr>
          <a:lstStyle/>
          <a:p>
            <a:pPr algn="l">
              <a:lnSpc>
                <a:spcPts val="6012"/>
              </a:lnSpc>
            </a:pPr>
            <a:r>
              <a:rPr lang="en-US" sz="4294" b="1" dirty="0">
                <a:solidFill>
                  <a:srgbClr val="3D611F"/>
                </a:solidFill>
                <a:latin typeface="Emmali Semi-Bold"/>
                <a:ea typeface="Emmali Semi-Bold"/>
                <a:cs typeface="Emmali Semi-Bold"/>
                <a:sym typeface="Emmali Semi-Bold"/>
              </a:rPr>
              <a:t>OPERATIONAL ISSUES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329</TotalTime>
  <Words>556</Words>
  <Application>Microsoft Macintosh PowerPoint</Application>
  <PresentationFormat>Custom</PresentationFormat>
  <Paragraphs>92</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Emmali Semi-Bold</vt:lpstr>
      <vt:lpstr>Heebo</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Simple Professional Project Presentation</dc:title>
  <cp:lastModifiedBy>chidinma onyeri</cp:lastModifiedBy>
  <cp:revision>8</cp:revision>
  <dcterms:created xsi:type="dcterms:W3CDTF">2006-08-16T00:00:00Z</dcterms:created>
  <dcterms:modified xsi:type="dcterms:W3CDTF">2026-01-02T12:57:21Z</dcterms:modified>
  <dc:identifier>DAG9KmdN5oo</dc:identifier>
</cp:coreProperties>
</file>

<file path=docProps/thumbnail.jpeg>
</file>